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6"/>
  </p:notesMasterIdLst>
  <p:sldIdLst>
    <p:sldId id="256" r:id="rId2"/>
    <p:sldId id="257" r:id="rId3"/>
    <p:sldId id="258" r:id="rId4"/>
    <p:sldId id="259" r:id="rId5"/>
    <p:sldId id="275" r:id="rId6"/>
    <p:sldId id="350" r:id="rId7"/>
    <p:sldId id="281" r:id="rId8"/>
    <p:sldId id="335" r:id="rId9"/>
    <p:sldId id="278" r:id="rId10"/>
    <p:sldId id="351" r:id="rId11"/>
    <p:sldId id="330" r:id="rId12"/>
    <p:sldId id="331" r:id="rId13"/>
    <p:sldId id="352" r:id="rId14"/>
    <p:sldId id="353" r:id="rId15"/>
    <p:sldId id="402" r:id="rId16"/>
    <p:sldId id="346" r:id="rId17"/>
    <p:sldId id="348" r:id="rId18"/>
    <p:sldId id="347" r:id="rId19"/>
    <p:sldId id="398" r:id="rId20"/>
    <p:sldId id="372" r:id="rId21"/>
    <p:sldId id="362" r:id="rId22"/>
    <p:sldId id="363" r:id="rId23"/>
    <p:sldId id="367" r:id="rId24"/>
    <p:sldId id="368" r:id="rId25"/>
    <p:sldId id="369" r:id="rId26"/>
    <p:sldId id="370" r:id="rId27"/>
    <p:sldId id="373" r:id="rId28"/>
    <p:sldId id="374" r:id="rId29"/>
    <p:sldId id="375" r:id="rId30"/>
    <p:sldId id="376" r:id="rId31"/>
    <p:sldId id="377" r:id="rId32"/>
    <p:sldId id="384" r:id="rId33"/>
    <p:sldId id="386" r:id="rId34"/>
    <p:sldId id="378" r:id="rId35"/>
    <p:sldId id="382" r:id="rId36"/>
    <p:sldId id="371" r:id="rId37"/>
    <p:sldId id="387" r:id="rId38"/>
    <p:sldId id="388" r:id="rId39"/>
    <p:sldId id="389" r:id="rId40"/>
    <p:sldId id="390" r:id="rId41"/>
    <p:sldId id="391" r:id="rId42"/>
    <p:sldId id="392" r:id="rId43"/>
    <p:sldId id="393" r:id="rId44"/>
    <p:sldId id="394" r:id="rId45"/>
    <p:sldId id="395" r:id="rId46"/>
    <p:sldId id="396" r:id="rId47"/>
    <p:sldId id="399" r:id="rId48"/>
    <p:sldId id="400" r:id="rId49"/>
    <p:sldId id="401" r:id="rId50"/>
    <p:sldId id="403" r:id="rId51"/>
    <p:sldId id="404" r:id="rId52"/>
    <p:sldId id="405" r:id="rId53"/>
    <p:sldId id="406" r:id="rId54"/>
    <p:sldId id="407" r:id="rId55"/>
    <p:sldId id="415" r:id="rId56"/>
    <p:sldId id="413" r:id="rId57"/>
    <p:sldId id="414" r:id="rId58"/>
    <p:sldId id="416" r:id="rId59"/>
    <p:sldId id="409" r:id="rId60"/>
    <p:sldId id="410" r:id="rId61"/>
    <p:sldId id="411" r:id="rId62"/>
    <p:sldId id="412" r:id="rId63"/>
    <p:sldId id="417" r:id="rId64"/>
    <p:sldId id="418" r:id="rId65"/>
    <p:sldId id="419" r:id="rId66"/>
    <p:sldId id="420" r:id="rId67"/>
    <p:sldId id="422" r:id="rId68"/>
    <p:sldId id="421" r:id="rId69"/>
    <p:sldId id="288" r:id="rId70"/>
    <p:sldId id="289" r:id="rId71"/>
    <p:sldId id="290" r:id="rId72"/>
    <p:sldId id="296" r:id="rId73"/>
    <p:sldId id="297" r:id="rId74"/>
    <p:sldId id="291" r:id="rId75"/>
    <p:sldId id="293" r:id="rId76"/>
    <p:sldId id="294" r:id="rId77"/>
    <p:sldId id="295" r:id="rId78"/>
    <p:sldId id="292" r:id="rId79"/>
    <p:sldId id="423" r:id="rId80"/>
    <p:sldId id="424" r:id="rId81"/>
    <p:sldId id="425" r:id="rId82"/>
    <p:sldId id="426" r:id="rId83"/>
    <p:sldId id="427" r:id="rId84"/>
    <p:sldId id="269" r:id="rId8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A84C"/>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54" autoAdjust="0"/>
  </p:normalViewPr>
  <p:slideViewPr>
    <p:cSldViewPr>
      <p:cViewPr varScale="1">
        <p:scale>
          <a:sx n="121" d="100"/>
          <a:sy n="121" d="100"/>
        </p:scale>
        <p:origin x="-1332" y="-96"/>
      </p:cViewPr>
      <p:guideLst>
        <p:guide orient="horz" pos="2160"/>
        <p:guide pos="2880"/>
      </p:guideLst>
    </p:cSldViewPr>
  </p:slideViewPr>
  <p:outlineViewPr>
    <p:cViewPr>
      <p:scale>
        <a:sx n="33" d="100"/>
        <a:sy n="33" d="100"/>
      </p:scale>
      <p:origin x="0" y="284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42"/>
  <c:chart>
    <c:view3D>
      <c:rotX val="30"/>
      <c:perspective val="30"/>
    </c:view3D>
    <c:plotArea>
      <c:layout/>
      <c:pie3DChart>
        <c:varyColors val="1"/>
        <c:ser>
          <c:idx val="0"/>
          <c:order val="0"/>
          <c:explosion val="25"/>
          <c:val>
            <c:numRef>
              <c:f>Sheet1!$R$8:$R$11</c:f>
              <c:numCache>
                <c:formatCode>0.00%</c:formatCode>
                <c:ptCount val="4"/>
                <c:pt idx="0">
                  <c:v>0.72650000000000003</c:v>
                </c:pt>
                <c:pt idx="1">
                  <c:v>0.1123</c:v>
                </c:pt>
                <c:pt idx="2">
                  <c:v>6.6400000000000001E-2</c:v>
                </c:pt>
                <c:pt idx="3">
                  <c:v>9.5500000000000265E-2</c:v>
                </c:pt>
              </c:numCache>
            </c:numRef>
          </c:val>
        </c:ser>
      </c:pie3DChart>
    </c:plotArea>
    <c:plotVisOnly val="1"/>
  </c:chart>
  <c:txPr>
    <a:bodyPr/>
    <a:lstStyle/>
    <a:p>
      <a:pPr>
        <a:defRPr sz="1800"/>
      </a:pPr>
      <a:endParaRPr lang="zh-CN"/>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emf"/></Relationships>
</file>

<file path=ppt/drawings/drawing1.xml><?xml version="1.0" encoding="utf-8"?>
<c:userShapes xmlns:c="http://schemas.openxmlformats.org/drawingml/2006/chart">
  <cdr:relSizeAnchor xmlns:cdr="http://schemas.openxmlformats.org/drawingml/2006/chartDrawing">
    <cdr:from>
      <cdr:x>0.00935</cdr:x>
      <cdr:y>0.85246</cdr:y>
    </cdr:from>
    <cdr:to>
      <cdr:x>0.2243</cdr:x>
      <cdr:y>0.98361</cdr:y>
    </cdr:to>
    <cdr:sp macro="" textlink="">
      <cdr:nvSpPr>
        <cdr:cNvPr id="2" name="线形标注 2 1"/>
        <cdr:cNvSpPr/>
      </cdr:nvSpPr>
      <cdr:spPr>
        <a:xfrm xmlns:a="http://schemas.openxmlformats.org/drawingml/2006/main">
          <a:off x="71438" y="3714776"/>
          <a:ext cx="1643074" cy="571504"/>
        </a:xfrm>
        <a:prstGeom xmlns:a="http://schemas.openxmlformats.org/drawingml/2006/main" prst="borderCallout2">
          <a:avLst>
            <a:gd name="adj1" fmla="val 18750"/>
            <a:gd name="adj2" fmla="val -8333"/>
            <a:gd name="adj3" fmla="val 18750"/>
            <a:gd name="adj4" fmla="val -16667"/>
            <a:gd name="adj5" fmla="val -342249"/>
            <a:gd name="adj6" fmla="val 45848"/>
          </a:avLst>
        </a:prstGeom>
        <a:solidFill xmlns:a="http://schemas.openxmlformats.org/drawingml/2006/main">
          <a:schemeClr val="tx1"/>
        </a:solidFill>
        <a:ln xmlns:a="http://schemas.openxmlformats.org/drawingml/2006/main" w="190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kern="1200">
              <a:solidFill>
                <a:sysClr val="window" lastClr="FFFFFF"/>
              </a:solidFill>
              <a:latin typeface="Verdana"/>
            </a:defRPr>
          </a:lvl1pPr>
          <a:lvl2pPr marL="457200" algn="l" rtl="0" eaLnBrk="0" fontAlgn="base" hangingPunct="0">
            <a:spcBef>
              <a:spcPct val="0"/>
            </a:spcBef>
            <a:spcAft>
              <a:spcPct val="0"/>
            </a:spcAft>
            <a:defRPr kern="1200">
              <a:solidFill>
                <a:sysClr val="window" lastClr="FFFFFF"/>
              </a:solidFill>
              <a:latin typeface="Verdana"/>
            </a:defRPr>
          </a:lvl2pPr>
          <a:lvl3pPr marL="914400" algn="l" rtl="0" eaLnBrk="0" fontAlgn="base" hangingPunct="0">
            <a:spcBef>
              <a:spcPct val="0"/>
            </a:spcBef>
            <a:spcAft>
              <a:spcPct val="0"/>
            </a:spcAft>
            <a:defRPr kern="1200">
              <a:solidFill>
                <a:sysClr val="window" lastClr="FFFFFF"/>
              </a:solidFill>
              <a:latin typeface="Verdana"/>
            </a:defRPr>
          </a:lvl3pPr>
          <a:lvl4pPr marL="1371600" algn="l" rtl="0" eaLnBrk="0" fontAlgn="base" hangingPunct="0">
            <a:spcBef>
              <a:spcPct val="0"/>
            </a:spcBef>
            <a:spcAft>
              <a:spcPct val="0"/>
            </a:spcAft>
            <a:defRPr kern="1200">
              <a:solidFill>
                <a:sysClr val="window" lastClr="FFFFFF"/>
              </a:solidFill>
              <a:latin typeface="Verdana"/>
            </a:defRPr>
          </a:lvl4pPr>
          <a:lvl5pPr marL="1828800" algn="l" rtl="0" eaLnBrk="0" fontAlgn="base" hangingPunct="0">
            <a:spcBef>
              <a:spcPct val="0"/>
            </a:spcBef>
            <a:spcAft>
              <a:spcPct val="0"/>
            </a:spcAft>
            <a:defRPr kern="1200">
              <a:solidFill>
                <a:sysClr val="window" lastClr="FFFFFF"/>
              </a:solidFill>
              <a:latin typeface="Verdana"/>
            </a:defRPr>
          </a:lvl5pPr>
          <a:lvl6pPr marL="2286000" algn="l" defTabSz="914400" rtl="0" eaLnBrk="1" latinLnBrk="0" hangingPunct="1">
            <a:defRPr kern="1200">
              <a:solidFill>
                <a:sysClr val="window" lastClr="FFFFFF"/>
              </a:solidFill>
              <a:latin typeface="Verdana"/>
            </a:defRPr>
          </a:lvl6pPr>
          <a:lvl7pPr marL="2743200" algn="l" defTabSz="914400" rtl="0" eaLnBrk="1" latinLnBrk="0" hangingPunct="1">
            <a:defRPr kern="1200">
              <a:solidFill>
                <a:sysClr val="window" lastClr="FFFFFF"/>
              </a:solidFill>
              <a:latin typeface="Verdana"/>
            </a:defRPr>
          </a:lvl7pPr>
          <a:lvl8pPr marL="3200400" algn="l" defTabSz="914400" rtl="0" eaLnBrk="1" latinLnBrk="0" hangingPunct="1">
            <a:defRPr kern="1200">
              <a:solidFill>
                <a:sysClr val="window" lastClr="FFFFFF"/>
              </a:solidFill>
              <a:latin typeface="Verdana"/>
            </a:defRPr>
          </a:lvl8pPr>
          <a:lvl9pPr marL="3657600" algn="l" defTabSz="914400" rtl="0" eaLnBrk="1" latinLnBrk="0" hangingPunct="1">
            <a:defRPr kern="1200">
              <a:solidFill>
                <a:sysClr val="window" lastClr="FFFFFF"/>
              </a:solidFill>
              <a:latin typeface="Verdana"/>
            </a:defRPr>
          </a:lvl9pPr>
        </a:lstStyle>
        <a:p xmlns:a="http://schemas.openxmlformats.org/drawingml/2006/main">
          <a:pPr algn="ctr" rtl="0" eaLnBrk="0" fontAlgn="base" hangingPunct="0">
            <a:spcBef>
              <a:spcPct val="0"/>
            </a:spcBef>
            <a:spcAft>
              <a:spcPct val="0"/>
            </a:spcAft>
          </a:pPr>
          <a:r>
            <a:rPr lang="zh-CN" altLang="en-US" sz="1800" kern="1200" dirty="0" smtClean="0">
              <a:solidFill>
                <a:schemeClr val="lt1"/>
              </a:solidFill>
              <a:latin typeface="+mn-lt"/>
              <a:ea typeface="+mn-ea"/>
              <a:cs typeface="+mn-cs"/>
            </a:rPr>
            <a:t>慢性中毒</a:t>
          </a:r>
          <a:endParaRPr lang="en-US" altLang="zh-CN" sz="1800" kern="1200" dirty="0" smtClean="0">
            <a:solidFill>
              <a:schemeClr val="lt1"/>
            </a:solidFill>
            <a:latin typeface="+mn-lt"/>
            <a:ea typeface="+mn-ea"/>
            <a:cs typeface="+mn-cs"/>
          </a:endParaRPr>
        </a:p>
        <a:p xmlns:a="http://schemas.openxmlformats.org/drawingml/2006/main">
          <a:pPr algn="ctr" rtl="0" eaLnBrk="0" fontAlgn="base" hangingPunct="0">
            <a:spcBef>
              <a:spcPct val="0"/>
            </a:spcBef>
            <a:spcAft>
              <a:spcPct val="0"/>
            </a:spcAft>
          </a:pPr>
          <a:r>
            <a:rPr lang="zh-CN" altLang="en-US" sz="1800" kern="1200" dirty="0" smtClean="0">
              <a:solidFill>
                <a:schemeClr val="lt1"/>
              </a:solidFill>
              <a:latin typeface="+mn-lt"/>
              <a:ea typeface="+mn-ea"/>
              <a:cs typeface="+mn-cs"/>
            </a:rPr>
            <a:t>（</a:t>
          </a:r>
          <a:r>
            <a:rPr lang="en-US" altLang="zh-CN" sz="1800" kern="1200" dirty="0" smtClean="0">
              <a:solidFill>
                <a:schemeClr val="lt1"/>
              </a:solidFill>
              <a:latin typeface="+mn-lt"/>
              <a:ea typeface="+mn-ea"/>
              <a:cs typeface="+mn-cs"/>
            </a:rPr>
            <a:t>11.23%</a:t>
          </a:r>
          <a:r>
            <a:rPr lang="zh-CN" altLang="en-US" sz="1800" kern="1200" dirty="0" smtClean="0">
              <a:solidFill>
                <a:schemeClr val="lt1"/>
              </a:solidFill>
              <a:latin typeface="+mn-lt"/>
              <a:ea typeface="+mn-ea"/>
              <a:cs typeface="+mn-cs"/>
            </a:rPr>
            <a:t>）</a:t>
          </a:r>
          <a:endParaRPr lang="zh-CN" altLang="en-US" sz="1800" kern="1200" dirty="0">
            <a:solidFill>
              <a:schemeClr val="lt1"/>
            </a:solidFill>
            <a:latin typeface="+mn-lt"/>
            <a:ea typeface="+mn-ea"/>
            <a:cs typeface="+mn-cs"/>
          </a:endParaRPr>
        </a:p>
      </cdr:txBody>
    </cdr:sp>
  </cdr:relSizeAnchor>
  <cdr:relSizeAnchor xmlns:cdr="http://schemas.openxmlformats.org/drawingml/2006/chartDrawing">
    <cdr:from>
      <cdr:x>0.06604</cdr:x>
      <cdr:y>0</cdr:y>
    </cdr:from>
    <cdr:to>
      <cdr:x>0.27164</cdr:x>
      <cdr:y>0.09836</cdr:y>
    </cdr:to>
    <cdr:sp macro="" textlink="">
      <cdr:nvSpPr>
        <cdr:cNvPr id="3" name="线形标注 3(带强调线) 2"/>
        <cdr:cNvSpPr/>
      </cdr:nvSpPr>
      <cdr:spPr>
        <a:xfrm xmlns:a="http://schemas.openxmlformats.org/drawingml/2006/main">
          <a:off x="504825" y="-9525"/>
          <a:ext cx="1571567" cy="428622"/>
        </a:xfrm>
        <a:prstGeom xmlns:a="http://schemas.openxmlformats.org/drawingml/2006/main" prst="accentCallout3">
          <a:avLst>
            <a:gd name="adj1" fmla="val 18750"/>
            <a:gd name="adj2" fmla="val -8333"/>
            <a:gd name="adj3" fmla="val 18750"/>
            <a:gd name="adj4" fmla="val -16667"/>
            <a:gd name="adj5" fmla="val 100000"/>
            <a:gd name="adj6" fmla="val -16667"/>
            <a:gd name="adj7" fmla="val 157018"/>
            <a:gd name="adj8" fmla="val 78434"/>
          </a:avLst>
        </a:prstGeom>
        <a:solidFill xmlns:a="http://schemas.openxmlformats.org/drawingml/2006/main">
          <a:schemeClr val="tx1"/>
        </a:solidFill>
        <a:ln xmlns:a="http://schemas.openxmlformats.org/drawingml/2006/main" w="190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p xmlns:a="http://schemas.openxmlformats.org/drawingml/2006/main">
          <a:pPr marL="0" indent="0" algn="ctr" rtl="0" eaLnBrk="0" fontAlgn="base" hangingPunct="0">
            <a:spcBef>
              <a:spcPct val="0"/>
            </a:spcBef>
            <a:spcAft>
              <a:spcPct val="0"/>
            </a:spcAft>
          </a:pPr>
          <a:r>
            <a:rPr lang="zh-CN" altLang="en-US" sz="1800" kern="1200" dirty="0"/>
            <a:t>急性</a:t>
          </a:r>
          <a:r>
            <a:rPr lang="zh-CN" altLang="en-US" sz="1800" kern="1200" dirty="0" smtClean="0">
              <a:solidFill>
                <a:schemeClr val="lt1"/>
              </a:solidFill>
              <a:latin typeface="+mn-lt"/>
              <a:ea typeface="+mn-ea"/>
              <a:cs typeface="+mn-cs"/>
            </a:rPr>
            <a:t>中毒</a:t>
          </a:r>
          <a:endParaRPr lang="en-US" altLang="zh-CN" sz="1800" kern="1200" dirty="0" smtClean="0">
            <a:solidFill>
              <a:schemeClr val="lt1"/>
            </a:solidFill>
            <a:latin typeface="+mn-lt"/>
            <a:ea typeface="+mn-ea"/>
            <a:cs typeface="+mn-cs"/>
          </a:endParaRPr>
        </a:p>
        <a:p xmlns:a="http://schemas.openxmlformats.org/drawingml/2006/main">
          <a:pPr marL="0" indent="0" algn="ctr" rtl="0" eaLnBrk="0" fontAlgn="base" hangingPunct="0">
            <a:spcBef>
              <a:spcPct val="0"/>
            </a:spcBef>
            <a:spcAft>
              <a:spcPct val="0"/>
            </a:spcAft>
          </a:pPr>
          <a:r>
            <a:rPr lang="zh-CN" altLang="en-US" sz="1800" kern="1200" dirty="0" smtClean="0">
              <a:solidFill>
                <a:schemeClr val="lt1"/>
              </a:solidFill>
              <a:latin typeface="+mn-lt"/>
              <a:ea typeface="+mn-ea"/>
              <a:cs typeface="+mn-cs"/>
            </a:rPr>
            <a:t>（</a:t>
          </a:r>
          <a:r>
            <a:rPr lang="en-US" altLang="zh-CN" sz="1800" kern="1200" dirty="0" smtClean="0"/>
            <a:t>6</a:t>
          </a:r>
          <a:r>
            <a:rPr lang="en-US" altLang="zh-CN" sz="1800" kern="1200" dirty="0" smtClean="0">
              <a:solidFill>
                <a:schemeClr val="lt1"/>
              </a:solidFill>
              <a:latin typeface="+mn-lt"/>
              <a:ea typeface="+mn-ea"/>
              <a:cs typeface="+mn-cs"/>
            </a:rPr>
            <a:t>.57%</a:t>
          </a:r>
          <a:r>
            <a:rPr lang="zh-CN" altLang="en-US" sz="1800" kern="1200" dirty="0" smtClean="0">
              <a:solidFill>
                <a:schemeClr val="lt1"/>
              </a:solidFill>
              <a:latin typeface="+mn-lt"/>
              <a:ea typeface="+mn-ea"/>
              <a:cs typeface="+mn-cs"/>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060A-A109-4C05-A26A-1502964BEA7C}" type="datetimeFigureOut">
              <a:rPr lang="zh-CN" altLang="en-US" smtClean="0"/>
              <a:pPr/>
              <a:t>2017-11-23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37792-942B-4161-A626-C38F3646C7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anchor="b"/>
          <a:lstStyle/>
          <a:p>
            <a:pPr algn="r"/>
            <a:fld id="{5E8A5AC5-182E-4391-86E5-152CB3B41515}" type="slidenum">
              <a:rPr lang="en-US" altLang="zh-CN"/>
              <a:pPr algn="r"/>
              <a:t>50</a:t>
            </a:fld>
            <a:endParaRPr lang="en-US" altLang="zh-CN"/>
          </a:p>
        </p:txBody>
      </p:sp>
      <p:sp>
        <p:nvSpPr>
          <p:cNvPr id="14339" name="Rectangle 2"/>
          <p:cNvSpPr>
            <a:spLocks noGrp="1" noRot="1" noChangeAspect="1" noChangeArrowheads="1" noTextEdit="1"/>
          </p:cNvSpPr>
          <p:nvPr>
            <p:ph type="sldImg" idx="4294967295"/>
          </p:nvPr>
        </p:nvSpPr>
        <p:spPr/>
      </p:sp>
      <p:sp>
        <p:nvSpPr>
          <p:cNvPr id="14340" name="Rectangle 3"/>
          <p:cNvSpPr>
            <a:spLocks noGrp="1" noChangeArrowheads="1"/>
          </p:cNvSpPr>
          <p:nvPr>
            <p:ph type="body" idx="4294967295"/>
          </p:nvPr>
        </p:nvSpPr>
        <p:spPr>
          <a:xfrm>
            <a:off x="914400" y="4343400"/>
            <a:ext cx="5029200" cy="4114800"/>
          </a:xfrm>
        </p:spPr>
        <p:txBody>
          <a:bodyPr anchor="t">
            <a:prstTxWarp prst="textNoShape">
              <a:avLst/>
            </a:prstTxWarp>
          </a:bodyPr>
          <a:lstStyle/>
          <a:p>
            <a:pPr eaLnBrk="1" hangingPunct="1"/>
            <a:r>
              <a:rPr lang="zh-CN" altLang="en-US" smtClean="0"/>
              <a:t>时间就是生命，大家可以看到，我们的大脑很脆弱，正常我们的血液是在血管里面不断流动，通过心脏的节律性收缩，把血射出去，顺着血管供应到身体各个器官，不断循环，一旦心脏停止跳动，我们全身的血液会停滞，我们的器官会停止血供氧供，其中以大脑的表现最为突出，大脑给我们时间很少很少，而救护车，在我们国家，多半超过</a:t>
            </a:r>
            <a:r>
              <a:rPr lang="en-US" altLang="zh-CN" smtClean="0"/>
              <a:t>10</a:t>
            </a:r>
            <a:r>
              <a:rPr lang="zh-CN" altLang="en-US" smtClean="0"/>
              <a:t>分钟才能到场，所以在现场的人很重要，一切抢救措施都是为了脑复苏。</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anchor="b"/>
          <a:lstStyle/>
          <a:p>
            <a:pPr algn="r"/>
            <a:fld id="{939CC7A7-D4C6-4A1D-90A6-F841FB88922D}" type="slidenum">
              <a:rPr lang="en-US" altLang="zh-CN"/>
              <a:pPr algn="r"/>
              <a:t>52</a:t>
            </a:fld>
            <a:endParaRPr lang="en-US" altLang="zh-CN"/>
          </a:p>
        </p:txBody>
      </p:sp>
      <p:sp>
        <p:nvSpPr>
          <p:cNvPr id="19459" name="Rectangle 2"/>
          <p:cNvSpPr>
            <a:spLocks noGrp="1" noRot="1" noChangeAspect="1" noChangeArrowheads="1" noTextEdit="1"/>
          </p:cNvSpPr>
          <p:nvPr>
            <p:ph type="sldImg" idx="4294967295"/>
          </p:nvPr>
        </p:nvSpPr>
        <p:spPr/>
      </p:sp>
      <p:sp>
        <p:nvSpPr>
          <p:cNvPr id="19460" name="Rectangle 3"/>
          <p:cNvSpPr>
            <a:spLocks noGrp="1" noChangeArrowheads="1"/>
          </p:cNvSpPr>
          <p:nvPr>
            <p:ph type="body" idx="4294967295"/>
          </p:nvPr>
        </p:nvSpPr>
        <p:spPr>
          <a:xfrm>
            <a:off x="914400" y="4343400"/>
            <a:ext cx="5029200" cy="4114800"/>
          </a:xfrm>
        </p:spPr>
        <p:txBody>
          <a:bodyPr anchor="t">
            <a:prstTxWarp prst="textNoShape">
              <a:avLst/>
            </a:prstTxWarp>
          </a:bodyPr>
          <a:lstStyle/>
          <a:p>
            <a:pPr eaLnBrk="1" hangingPunct="1"/>
            <a:r>
              <a:rPr lang="zh-CN" altLang="en-US" smtClean="0"/>
              <a:t>当见到有人晕倒，叫他、拍他，没反应，患者有否运动是一个很好的指标，</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1438" y="8683625"/>
            <a:ext cx="2973387" cy="457200"/>
          </a:xfrm>
          <a:prstGeom prst="rect">
            <a:avLst/>
          </a:prstGeom>
          <a:noFill/>
          <a:ln w="9525">
            <a:noFill/>
            <a:miter lim="800000"/>
            <a:headEnd/>
            <a:tailEnd/>
          </a:ln>
        </p:spPr>
        <p:txBody>
          <a:bodyPr anchor="b"/>
          <a:lstStyle/>
          <a:p>
            <a:pPr algn="r"/>
            <a:fld id="{8C157ECC-703B-4B91-A6FD-462B7A0EE17C}" type="slidenum">
              <a:rPr lang="en-US" altLang="zh-CN"/>
              <a:pPr algn="r"/>
              <a:t>53</a:t>
            </a:fld>
            <a:endParaRPr lang="en-US" altLang="zh-CN"/>
          </a:p>
        </p:txBody>
      </p:sp>
      <p:sp>
        <p:nvSpPr>
          <p:cNvPr id="21507" name="Rectangle 2"/>
          <p:cNvSpPr>
            <a:spLocks noGrp="1" noRot="1" noChangeAspect="1" noChangeArrowheads="1" noTextEdit="1"/>
          </p:cNvSpPr>
          <p:nvPr>
            <p:ph type="sldImg" idx="4294967295"/>
          </p:nvPr>
        </p:nvSpPr>
        <p:spPr>
          <a:xfrm>
            <a:off x="1141413" y="684213"/>
            <a:ext cx="4572000" cy="3429000"/>
          </a:xfrm>
        </p:spPr>
      </p:sp>
      <p:sp>
        <p:nvSpPr>
          <p:cNvPr id="21508" name="Rectangle 3"/>
          <p:cNvSpPr>
            <a:spLocks noGrp="1" noChangeArrowheads="1"/>
          </p:cNvSpPr>
          <p:nvPr>
            <p:ph type="body" idx="4294967295"/>
          </p:nvPr>
        </p:nvSpPr>
        <p:spPr>
          <a:xfrm>
            <a:off x="912813" y="4341813"/>
            <a:ext cx="5029200" cy="4114800"/>
          </a:xfrm>
        </p:spPr>
        <p:txBody>
          <a:bodyPr anchor="t">
            <a:prstTxWarp prst="textNoShape">
              <a:avLst/>
            </a:prstTxWarp>
          </a:bodyPr>
          <a:lstStyle/>
          <a:p>
            <a:pPr eaLnBrk="1" hangingPunct="1"/>
            <a:r>
              <a:rPr lang="zh-CN" altLang="en-US" smtClean="0"/>
              <a:t>仰卧，放平，背后是硬的就行了。</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76675" y="8678863"/>
            <a:ext cx="2973388" cy="457200"/>
          </a:xfrm>
          <a:prstGeom prst="rect">
            <a:avLst/>
          </a:prstGeom>
          <a:noFill/>
          <a:ln w="9525">
            <a:noFill/>
            <a:miter lim="800000"/>
            <a:headEnd/>
            <a:tailEnd/>
          </a:ln>
        </p:spPr>
        <p:txBody>
          <a:bodyPr anchor="b"/>
          <a:lstStyle/>
          <a:p>
            <a:pPr algn="r"/>
            <a:fld id="{A0FE8A60-C51B-4C4B-8A45-952723E38EBD}" type="slidenum">
              <a:rPr lang="en-US" altLang="zh-CN"/>
              <a:pPr algn="r"/>
              <a:t>54</a:t>
            </a:fld>
            <a:endParaRPr lang="en-US" altLang="zh-CN"/>
          </a:p>
        </p:txBody>
      </p:sp>
      <p:sp>
        <p:nvSpPr>
          <p:cNvPr id="23555" name="Rectangle 2"/>
          <p:cNvSpPr>
            <a:spLocks noGrp="1" noRot="1" noChangeAspect="1" noChangeArrowheads="1" noTextEdit="1"/>
          </p:cNvSpPr>
          <p:nvPr>
            <p:ph type="sldImg" idx="4294967295"/>
          </p:nvPr>
        </p:nvSpPr>
        <p:spPr>
          <a:xfrm>
            <a:off x="1136650" y="679450"/>
            <a:ext cx="4572000" cy="3429000"/>
          </a:xfrm>
        </p:spPr>
      </p:sp>
      <p:sp>
        <p:nvSpPr>
          <p:cNvPr id="23556" name="Rectangle 3"/>
          <p:cNvSpPr>
            <a:spLocks noGrp="1" noChangeArrowheads="1"/>
          </p:cNvSpPr>
          <p:nvPr>
            <p:ph type="body" idx="4294967295"/>
          </p:nvPr>
        </p:nvSpPr>
        <p:spPr>
          <a:xfrm>
            <a:off x="908050" y="4337050"/>
            <a:ext cx="5029200" cy="4114800"/>
          </a:xfrm>
        </p:spPr>
        <p:txBody>
          <a:bodyPr anchor="t">
            <a:prstTxWarp prst="textNoShape">
              <a:avLst/>
            </a:prstTxWarp>
          </a:bodyPr>
          <a:lstStyle/>
          <a:p>
            <a:pPr eaLnBrk="1" hangingPunct="1"/>
            <a:r>
              <a:rPr lang="zh-CN" altLang="en-US" smtClean="0"/>
              <a:t>时间就是生命，大家可以看到，我们的大脑很脆弱，正常我们的血液是在血管里面不断流动，通过心脏的节律性收缩，把血射出去，顺着血管供应到身体各个器官，不断循环，一旦心脏停止跳动，我们全身的血液会停滞，我们的器官会停止血供氧供，其中以大脑的表现最为突出，大脑给我们时间很少很少，而救护车，在我们国家，多半超过</a:t>
            </a:r>
            <a:r>
              <a:rPr lang="en-US" altLang="zh-CN" smtClean="0"/>
              <a:t>10</a:t>
            </a:r>
            <a:r>
              <a:rPr lang="zh-CN" altLang="en-US" smtClean="0"/>
              <a:t>分钟才能到场，所以在现场的人很重要，一切抢救措施都是为了脑复苏。</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idx="4294967295"/>
          </p:nvPr>
        </p:nvSpPr>
        <p:spPr/>
      </p:sp>
      <p:sp>
        <p:nvSpPr>
          <p:cNvPr id="25603" name="Rectangle 3"/>
          <p:cNvSpPr>
            <a:spLocks noGrp="1" noChangeArrowheads="1"/>
          </p:cNvSpPr>
          <p:nvPr>
            <p:ph type="body" idx="4294967295"/>
          </p:nvPr>
        </p:nvSpPr>
        <p:spPr>
          <a:xfrm>
            <a:off x="914400" y="4343400"/>
            <a:ext cx="5029200" cy="4114800"/>
          </a:xfrm>
        </p:spPr>
        <p:txBody>
          <a:bodyPr anchor="t">
            <a:prstTxWarp prst="textNoShape">
              <a:avLst/>
            </a:prstTxWarp>
          </a:bodyPr>
          <a:lstStyle/>
          <a:p>
            <a:pPr eaLnBrk="1" hangingPunct="1"/>
            <a:r>
              <a:rPr lang="zh-CN" altLang="en-US" smtClean="0"/>
              <a:t>大家摸一下自己的气管旁构，有没搏动，那就是我们人一个很大的动脉，颈动脉</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idx="4294967295"/>
          </p:nvPr>
        </p:nvSpPr>
        <p:spPr/>
      </p:sp>
      <p:sp>
        <p:nvSpPr>
          <p:cNvPr id="34819" name="Rectangle 3"/>
          <p:cNvSpPr>
            <a:spLocks noGrp="1" noChangeArrowheads="1"/>
          </p:cNvSpPr>
          <p:nvPr>
            <p:ph type="body" idx="4294967295"/>
          </p:nvPr>
        </p:nvSpPr>
        <p:spPr>
          <a:xfrm>
            <a:off x="914400" y="4343400"/>
            <a:ext cx="5029200" cy="4114800"/>
          </a:xfrm>
        </p:spPr>
        <p:txBody>
          <a:bodyPr anchor="t">
            <a:prstTxWarp prst="textNoShape">
              <a:avLst/>
            </a:prstTxWarp>
          </a:bodyPr>
          <a:lstStyle/>
          <a:p>
            <a:pPr eaLnBrk="1" hangingPunct="1"/>
            <a:r>
              <a:rPr lang="zh-CN" altLang="en-US" smtClean="0"/>
              <a:t>昏迷的病人很容易舌根后坠，把呼吸道堵了。所以我们要把他抬起来。</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530820CF-B880-4189-942D-D702A7CBA730}" type="datetimeFigureOut">
              <a:rPr lang="zh-CN" altLang="en-US" smtClean="0"/>
              <a:pPr/>
              <a:t>2017-11-23</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2017-11-23</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2017-11-23</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2017-11-23</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2017-11-23</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2017-11-23</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2017-11-23</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2017-11-23</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2017-11-23</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530820CF-B880-4189-942D-D702A7CBA730}" type="datetimeFigureOut">
              <a:rPr lang="zh-CN" altLang="en-US" smtClean="0"/>
              <a:pPr/>
              <a:t>2017-11-23</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30820CF-B880-4189-942D-D702A7CBA730}" type="datetimeFigureOut">
              <a:rPr lang="zh-CN" altLang="en-US" smtClean="0"/>
              <a:pPr/>
              <a:t>2017-11-23</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0820CF-B880-4189-942D-D702A7CBA730}" type="datetimeFigureOut">
              <a:rPr lang="zh-CN" altLang="en-US" smtClean="0"/>
              <a:pPr/>
              <a:t>2017-11-23</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baike.baidu.com/view/20793.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BA%EC%CA%AE%D7%D6%BB%E1%B1%EA%D6%BE&amp;in=7257&amp;cl=2&amp;cm=1&amp;sc=0&amp;lm=-1&amp;pn=6&amp;rn=1&amp;di=1348817220&amp;ln=48" TargetMode="External"/><Relationship Id="rId2" Type="http://schemas.openxmlformats.org/officeDocument/2006/relationships/image" Target="../media/image46.gif"/><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finance.sina.com.cn/hy/20091125/15467015131.shtml" TargetMode="Externa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baike.baidu.com/image/aa251d4fdeaecc15afc3aba7" TargetMode="Externa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1.xml.rels><?xml version="1.0" encoding="UTF-8" standalone="yes"?>
<Relationships xmlns="http://schemas.openxmlformats.org/package/2006/relationships"><Relationship Id="rId8" Type="http://schemas.openxmlformats.org/officeDocument/2006/relationships/hyperlink" Target="http://zhidao.baidu.com/search?word=%E6%84%8F%E8%AF%86%E9%9A%9C%E7%A2%8D&amp;fr=qb_search_exp&amp;ie=utf8" TargetMode="External"/><Relationship Id="rId3" Type="http://schemas.openxmlformats.org/officeDocument/2006/relationships/hyperlink" Target="http://zhidao.baidu.com/search?word=%E8%9B%9B%E7%BD%91%E8%86%9C%E4%B8%8B%E8%85%94%E5%87%BA%E8%A1%80&amp;fr=qb_search_exp&amp;ie=utf8" TargetMode="External"/><Relationship Id="rId7" Type="http://schemas.openxmlformats.org/officeDocument/2006/relationships/hyperlink" Target="http://zhidao.baidu.com/search?word=%E9%AB%98%E8%A1%80%E8%84%82&amp;fr=qb_search_exp&amp;ie=utf8" TargetMode="External"/><Relationship Id="rId2" Type="http://schemas.openxmlformats.org/officeDocument/2006/relationships/hyperlink" Target="http://zhidao.baidu.com/search?word=%E8%84%91%E5%87%BA%E8%A1%80&amp;fr=qb_search_exp&amp;ie=utf8" TargetMode="External"/><Relationship Id="rId1" Type="http://schemas.openxmlformats.org/officeDocument/2006/relationships/slideLayout" Target="../slideLayouts/slideLayout2.xml"/><Relationship Id="rId6" Type="http://schemas.openxmlformats.org/officeDocument/2006/relationships/hyperlink" Target="http://zhidao.baidu.com/search?word=%E7%BC%BA%E8%A1%80%E6%80%A7%E8%84%91%E8%A1%80%E7%AE%A1%E7%97%85&amp;fr=qb_search_exp&amp;ie=utf8" TargetMode="External"/><Relationship Id="rId5" Type="http://schemas.openxmlformats.org/officeDocument/2006/relationships/hyperlink" Target="http://zhidao.baidu.com/search?word=%E8%84%91%E8%A1%80%E6%A0%93%E5%BD%A2%E6%88%90&amp;fr=qb_search_exp&amp;ie=utf8" TargetMode="External"/><Relationship Id="rId4" Type="http://schemas.openxmlformats.org/officeDocument/2006/relationships/hyperlink" Target="http://zhidao.baidu.com/search?word=%E8%84%91%E6%A2%97%E5%A1%9E&amp;fr=qb_search_exp&amp;ie=utf8"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zhidao.baidu.com/search?word=%E8%84%91%E8%A1%80%E7%AE%A1%E7%A0%B4%E8%A3%82&amp;fr=qb_search_exp&amp;ie=utf8" TargetMode="External"/><Relationship Id="rId2" Type="http://schemas.openxmlformats.org/officeDocument/2006/relationships/hyperlink" Target="http://zhidao.baidu.com/search?word=%E8%84%91%E8%A1%80%E7%AE%A1%E7%97%85&amp;fr=qb_search_exp&amp;ie=utf8" TargetMode="External"/><Relationship Id="rId1" Type="http://schemas.openxmlformats.org/officeDocument/2006/relationships/slideLayout" Target="../slideLayouts/slideLayout2.xml"/><Relationship Id="rId5" Type="http://schemas.openxmlformats.org/officeDocument/2006/relationships/hyperlink" Target="http://zhidao.baidu.com/search?word=%E8%84%91%E7%BC%BA%E8%A1%80&amp;fr=qb_search_exp&amp;ie=utf8" TargetMode="External"/><Relationship Id="rId4" Type="http://schemas.openxmlformats.org/officeDocument/2006/relationships/hyperlink" Target="http://zhidao.baidu.com/search?word=%E7%BC%BA%E8%A1%80%E6%80%A7%E8%84%91%E8%A1%80%E7%AE%A1%E7%97%85&amp;fr=qb_search_exp&amp;ie=utf8"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92697"/>
            <a:ext cx="6910536" cy="1440160"/>
          </a:xfrm>
        </p:spPr>
        <p:txBody>
          <a:bodyPr/>
          <a:lstStyle/>
          <a:p>
            <a:r>
              <a:rPr lang="zh-CN" altLang="en-US" sz="4400" b="1" dirty="0" smtClean="0">
                <a:solidFill>
                  <a:schemeClr val="hlink"/>
                </a:solidFill>
                <a:effectLst>
                  <a:outerShdw blurRad="38100" dist="38100" dir="2700000" algn="tl">
                    <a:srgbClr val="000000"/>
                  </a:outerShdw>
                </a:effectLst>
                <a:ea typeface="黑体" pitchFamily="2" charset="-122"/>
              </a:rPr>
              <a:t>   职业</a:t>
            </a:r>
            <a:r>
              <a:rPr lang="zh-CN" altLang="en-US" sz="4400" dirty="0" smtClean="0">
                <a:solidFill>
                  <a:schemeClr val="hlink"/>
                </a:solidFill>
                <a:effectLst>
                  <a:outerShdw blurRad="38100" dist="38100" dir="2700000" algn="tl">
                    <a:srgbClr val="000000"/>
                  </a:outerShdw>
                </a:effectLst>
                <a:ea typeface="黑体" pitchFamily="2" charset="-122"/>
              </a:rPr>
              <a:t>健康知识培训</a:t>
            </a:r>
            <a:endParaRPr lang="zh-CN" altLang="en-US" dirty="0"/>
          </a:p>
        </p:txBody>
      </p:sp>
      <p:sp>
        <p:nvSpPr>
          <p:cNvPr id="3" name="副标题 2"/>
          <p:cNvSpPr>
            <a:spLocks noGrp="1"/>
          </p:cNvSpPr>
          <p:nvPr>
            <p:ph type="subTitle" idx="1"/>
          </p:nvPr>
        </p:nvSpPr>
        <p:spPr>
          <a:xfrm>
            <a:off x="1403648" y="1844824"/>
            <a:ext cx="7406640" cy="288032"/>
          </a:xfrm>
        </p:spPr>
        <p:txBody>
          <a:bodyPr>
            <a:normAutofit fontScale="25000" lnSpcReduction="20000"/>
          </a:bodyPr>
          <a:lstStyle/>
          <a:p>
            <a:endParaRPr lang="en-US" altLang="zh-CN" dirty="0" smtClean="0"/>
          </a:p>
          <a:p>
            <a:endParaRPr lang="en-US" altLang="zh-CN" dirty="0" smtClean="0"/>
          </a:p>
          <a:p>
            <a:endParaRPr lang="en-US" altLang="zh-CN" dirty="0" smtClean="0"/>
          </a:p>
          <a:p>
            <a:endParaRPr lang="en-US" altLang="zh-CN" dirty="0" smtClean="0"/>
          </a:p>
          <a:p>
            <a:r>
              <a:rPr lang="en-US" altLang="zh-CN" dirty="0" smtClean="0"/>
              <a:t>                             </a:t>
            </a:r>
          </a:p>
          <a:p>
            <a:endParaRPr lang="en-US" altLang="zh-CN" dirty="0" smtClean="0"/>
          </a:p>
          <a:p>
            <a:endParaRPr lang="zh-CN" altLang="en-US" dirty="0"/>
          </a:p>
        </p:txBody>
      </p:sp>
      <p:sp>
        <p:nvSpPr>
          <p:cNvPr id="6" name="矩形 5"/>
          <p:cNvSpPr/>
          <p:nvPr/>
        </p:nvSpPr>
        <p:spPr>
          <a:xfrm>
            <a:off x="2286000" y="2420888"/>
            <a:ext cx="4572000" cy="1938992"/>
          </a:xfrm>
          <a:prstGeom prst="rect">
            <a:avLst/>
          </a:prstGeom>
          <a:noFill/>
          <a:ln>
            <a:noFill/>
          </a:ln>
          <a:effectLst>
            <a:outerShdw blurRad="50800" dist="38100" dir="2700000" algn="tl" rotWithShape="0">
              <a:prstClr val="black">
                <a:alpha val="40000"/>
              </a:prstClr>
            </a:outerShdw>
          </a:effectLst>
        </p:spPr>
        <p:txBody>
          <a:bodyPr wrap="square">
            <a:spAutoFit/>
          </a:bodyPr>
          <a:lstStyle/>
          <a:p>
            <a:r>
              <a:rPr lang="zh-CN" altLang="en-US" sz="4000" b="1" dirty="0" smtClean="0">
                <a:solidFill>
                  <a:srgbClr val="92D050"/>
                </a:solidFill>
                <a:latin typeface="楷体_GB2312" pitchFamily="49" charset="-122"/>
                <a:ea typeface="楷体_GB2312" pitchFamily="49" charset="-122"/>
              </a:rPr>
              <a:t>   </a:t>
            </a:r>
            <a:endParaRPr lang="en-US" altLang="zh-CN" sz="4000" b="1" dirty="0" smtClean="0">
              <a:solidFill>
                <a:srgbClr val="92D050"/>
              </a:solidFill>
              <a:latin typeface="楷体_GB2312" pitchFamily="49" charset="-122"/>
              <a:ea typeface="楷体_GB2312" pitchFamily="49" charset="-122"/>
            </a:endParaRPr>
          </a:p>
          <a:p>
            <a:r>
              <a:rPr lang="zh-CN" altLang="en-US" sz="4000" b="1" dirty="0" smtClean="0">
                <a:solidFill>
                  <a:srgbClr val="0070C0"/>
                </a:solidFill>
                <a:latin typeface="楷体_GB2312" pitchFamily="49" charset="-122"/>
                <a:ea typeface="楷体_GB2312" pitchFamily="49" charset="-122"/>
              </a:rPr>
              <a:t>    </a:t>
            </a:r>
            <a:endParaRPr lang="en-US" altLang="zh-CN" sz="4000" b="1" dirty="0" smtClean="0">
              <a:solidFill>
                <a:srgbClr val="0070C0"/>
              </a:solidFill>
              <a:latin typeface="楷体_GB2312" pitchFamily="49" charset="-122"/>
              <a:ea typeface="楷体_GB2312" pitchFamily="49" charset="-122"/>
            </a:endParaRPr>
          </a:p>
          <a:p>
            <a:r>
              <a:rPr lang="zh-CN" altLang="en-US" sz="4000" b="1" dirty="0" smtClean="0">
                <a:solidFill>
                  <a:srgbClr val="0070C0"/>
                </a:solidFill>
                <a:latin typeface="楷体_GB2312" pitchFamily="49" charset="-122"/>
                <a:ea typeface="楷体_GB2312" pitchFamily="49" charset="-122"/>
              </a:rPr>
              <a:t>      梁福红</a:t>
            </a:r>
            <a:endParaRPr lang="zh-CN" altLang="en-US" sz="4000" b="1" dirty="0">
              <a:solidFill>
                <a:srgbClr val="0070C0"/>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4724400"/>
            <a:chOff x="0" y="0"/>
            <a:chExt cx="4967" cy="2387"/>
          </a:xfrm>
        </p:grpSpPr>
        <p:grpSp>
          <p:nvGrpSpPr>
            <p:cNvPr id="3" name="Group 3"/>
            <p:cNvGrpSpPr>
              <a:grpSpLocks/>
            </p:cNvGrpSpPr>
            <p:nvPr/>
          </p:nvGrpSpPr>
          <p:grpSpPr bwMode="auto">
            <a:xfrm>
              <a:off x="0" y="0"/>
              <a:ext cx="3334" cy="2387"/>
              <a:chOff x="0" y="0"/>
              <a:chExt cx="2238" cy="1531"/>
            </a:xfrm>
          </p:grpSpPr>
          <p:pic>
            <p:nvPicPr>
              <p:cNvPr id="847876" name="Picture 4" descr="Img227719163"/>
              <p:cNvPicPr>
                <a:picLocks noChangeAspect="1" noChangeArrowheads="1"/>
              </p:cNvPicPr>
              <p:nvPr/>
            </p:nvPicPr>
            <p:blipFill>
              <a:blip r:embed="rId2" cstate="print"/>
              <a:srcRect/>
              <a:stretch>
                <a:fillRect/>
              </a:stretch>
            </p:blipFill>
            <p:spPr bwMode="auto">
              <a:xfrm>
                <a:off x="0" y="0"/>
                <a:ext cx="1176" cy="822"/>
              </a:xfrm>
              <a:prstGeom prst="rect">
                <a:avLst/>
              </a:prstGeom>
              <a:noFill/>
            </p:spPr>
          </p:pic>
          <p:pic>
            <p:nvPicPr>
              <p:cNvPr id="847877" name="Picture 5" descr="Img227719164"/>
              <p:cNvPicPr>
                <a:picLocks noChangeAspect="1" noChangeArrowheads="1"/>
              </p:cNvPicPr>
              <p:nvPr/>
            </p:nvPicPr>
            <p:blipFill>
              <a:blip r:embed="rId3" cstate="print"/>
              <a:srcRect/>
              <a:stretch>
                <a:fillRect/>
              </a:stretch>
            </p:blipFill>
            <p:spPr bwMode="auto">
              <a:xfrm>
                <a:off x="1156" y="0"/>
                <a:ext cx="1062" cy="822"/>
              </a:xfrm>
              <a:prstGeom prst="rect">
                <a:avLst/>
              </a:prstGeom>
              <a:noFill/>
            </p:spPr>
          </p:pic>
          <p:pic>
            <p:nvPicPr>
              <p:cNvPr id="847878" name="Picture 6" descr="Img227719167"/>
              <p:cNvPicPr>
                <a:picLocks noChangeAspect="1" noChangeArrowheads="1"/>
              </p:cNvPicPr>
              <p:nvPr/>
            </p:nvPicPr>
            <p:blipFill>
              <a:blip r:embed="rId4" cstate="print"/>
              <a:srcRect/>
              <a:stretch>
                <a:fillRect/>
              </a:stretch>
            </p:blipFill>
            <p:spPr bwMode="auto">
              <a:xfrm>
                <a:off x="0" y="799"/>
                <a:ext cx="1176" cy="732"/>
              </a:xfrm>
              <a:prstGeom prst="rect">
                <a:avLst/>
              </a:prstGeom>
              <a:noFill/>
            </p:spPr>
          </p:pic>
          <p:pic>
            <p:nvPicPr>
              <p:cNvPr id="847879" name="Picture 7" descr="Img227719168"/>
              <p:cNvPicPr>
                <a:picLocks noChangeAspect="1" noChangeArrowheads="1"/>
              </p:cNvPicPr>
              <p:nvPr/>
            </p:nvPicPr>
            <p:blipFill>
              <a:blip r:embed="rId5" cstate="print"/>
              <a:srcRect/>
              <a:stretch>
                <a:fillRect/>
              </a:stretch>
            </p:blipFill>
            <p:spPr bwMode="auto">
              <a:xfrm>
                <a:off x="1176" y="799"/>
                <a:ext cx="1062" cy="732"/>
              </a:xfrm>
              <a:prstGeom prst="rect">
                <a:avLst/>
              </a:prstGeom>
              <a:noFill/>
            </p:spPr>
          </p:pic>
        </p:grpSp>
        <p:pic>
          <p:nvPicPr>
            <p:cNvPr id="847880" name="Picture 8" descr="Img227719165"/>
            <p:cNvPicPr>
              <a:picLocks noChangeAspect="1" noChangeArrowheads="1"/>
            </p:cNvPicPr>
            <p:nvPr/>
          </p:nvPicPr>
          <p:blipFill>
            <a:blip r:embed="rId6" cstate="print"/>
            <a:srcRect/>
            <a:stretch>
              <a:fillRect/>
            </a:stretch>
          </p:blipFill>
          <p:spPr bwMode="auto">
            <a:xfrm>
              <a:off x="3288" y="0"/>
              <a:ext cx="1650" cy="1256"/>
            </a:xfrm>
            <a:prstGeom prst="rect">
              <a:avLst/>
            </a:prstGeom>
            <a:noFill/>
          </p:spPr>
        </p:pic>
        <p:pic>
          <p:nvPicPr>
            <p:cNvPr id="847881" name="Picture 9" descr="Img227719169"/>
            <p:cNvPicPr>
              <a:picLocks noChangeAspect="1" noChangeArrowheads="1"/>
            </p:cNvPicPr>
            <p:nvPr/>
          </p:nvPicPr>
          <p:blipFill>
            <a:blip r:embed="rId7" cstate="print"/>
            <a:srcRect/>
            <a:stretch>
              <a:fillRect/>
            </a:stretch>
          </p:blipFill>
          <p:spPr bwMode="auto">
            <a:xfrm>
              <a:off x="3334" y="1256"/>
              <a:ext cx="1633" cy="1107"/>
            </a:xfrm>
            <a:prstGeom prst="rect">
              <a:avLst/>
            </a:prstGeom>
            <a:noFill/>
          </p:spPr>
        </p:pic>
      </p:grpSp>
      <p:grpSp>
        <p:nvGrpSpPr>
          <p:cNvPr id="4" name="Group 10"/>
          <p:cNvGrpSpPr>
            <a:grpSpLocks/>
          </p:cNvGrpSpPr>
          <p:nvPr/>
        </p:nvGrpSpPr>
        <p:grpSpPr bwMode="auto">
          <a:xfrm>
            <a:off x="5148263" y="2205038"/>
            <a:ext cx="3995737" cy="4652962"/>
            <a:chOff x="3560" y="1389"/>
            <a:chExt cx="2200" cy="2744"/>
          </a:xfrm>
        </p:grpSpPr>
        <p:pic>
          <p:nvPicPr>
            <p:cNvPr id="847883" name="Picture 11" descr="Img227719161"/>
            <p:cNvPicPr>
              <a:picLocks noChangeAspect="1" noChangeArrowheads="1"/>
            </p:cNvPicPr>
            <p:nvPr/>
          </p:nvPicPr>
          <p:blipFill>
            <a:blip r:embed="rId8" cstate="print"/>
            <a:srcRect/>
            <a:stretch>
              <a:fillRect/>
            </a:stretch>
          </p:blipFill>
          <p:spPr bwMode="auto">
            <a:xfrm>
              <a:off x="3560" y="1389"/>
              <a:ext cx="2200" cy="1456"/>
            </a:xfrm>
            <a:prstGeom prst="rect">
              <a:avLst/>
            </a:prstGeom>
            <a:noFill/>
          </p:spPr>
        </p:pic>
        <p:pic>
          <p:nvPicPr>
            <p:cNvPr id="847884" name="Picture 12" descr="Img227719166"/>
            <p:cNvPicPr>
              <a:picLocks noChangeAspect="1" noChangeArrowheads="1"/>
            </p:cNvPicPr>
            <p:nvPr/>
          </p:nvPicPr>
          <p:blipFill>
            <a:blip r:embed="rId9" cstate="print"/>
            <a:srcRect/>
            <a:stretch>
              <a:fillRect/>
            </a:stretch>
          </p:blipFill>
          <p:spPr bwMode="auto">
            <a:xfrm>
              <a:off x="3560" y="2837"/>
              <a:ext cx="2200" cy="1296"/>
            </a:xfrm>
            <a:prstGeom prst="rect">
              <a:avLst/>
            </a:prstGeom>
            <a:noFill/>
          </p:spPr>
        </p:pic>
      </p:grpSp>
      <p:pic>
        <p:nvPicPr>
          <p:cNvPr id="847885" name="Picture 13" descr="Img227719171"/>
          <p:cNvPicPr>
            <a:picLocks noChangeAspect="1" noChangeArrowheads="1"/>
          </p:cNvPicPr>
          <p:nvPr/>
        </p:nvPicPr>
        <p:blipFill>
          <a:blip r:embed="rId10" cstate="print"/>
          <a:srcRect/>
          <a:stretch>
            <a:fillRect/>
          </a:stretch>
        </p:blipFill>
        <p:spPr bwMode="auto">
          <a:xfrm>
            <a:off x="755650" y="3844925"/>
            <a:ext cx="3851275" cy="30130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800" b="1" dirty="0" smtClean="0">
                <a:latin typeface="华文行楷" pitchFamily="2" charset="-122"/>
                <a:ea typeface="华文行楷" pitchFamily="2" charset="-122"/>
              </a:rPr>
              <a:t>关注清华铊中毒女生的今天</a:t>
            </a:r>
            <a:endParaRPr lang="en-US" altLang="zh-CN" sz="2800" b="1" dirty="0" smtClean="0">
              <a:latin typeface="华文行楷" pitchFamily="2" charset="-122"/>
              <a:ea typeface="华文行楷" pitchFamily="2" charset="-122"/>
            </a:endParaRPr>
          </a:p>
          <a:p>
            <a:r>
              <a:rPr lang="zh-CN" altLang="en-US" sz="2400" dirty="0" smtClean="0">
                <a:latin typeface="黑体" pitchFamily="2" charset="-122"/>
                <a:ea typeface="黑体" pitchFamily="2" charset="-122"/>
              </a:rPr>
              <a:t>如今的她，全身瘫痪、双目近乎失明、大脑萎缩、</a:t>
            </a:r>
            <a:r>
              <a:rPr lang="en-US" altLang="zh-CN" sz="2400" dirty="0" smtClean="0">
                <a:latin typeface="黑体" pitchFamily="2" charset="-122"/>
                <a:ea typeface="黑体" pitchFamily="2" charset="-122"/>
              </a:rPr>
              <a:t>100</a:t>
            </a:r>
            <a:r>
              <a:rPr lang="zh-CN" altLang="en-US" sz="2400" dirty="0" smtClean="0">
                <a:latin typeface="黑体" pitchFamily="2" charset="-122"/>
                <a:ea typeface="黑体" pitchFamily="2" charset="-122"/>
              </a:rPr>
              <a:t>公斤体重、基本语言能力丧失，生活不能自理，由年迈的父母照顾。</a:t>
            </a:r>
            <a:endParaRPr lang="en-US" altLang="zh-CN" sz="2400" dirty="0" smtClean="0">
              <a:latin typeface="黑体" pitchFamily="2" charset="-122"/>
              <a:ea typeface="黑体" pitchFamily="2" charset="-122"/>
            </a:endParaRPr>
          </a:p>
          <a:p>
            <a:endParaRPr lang="zh-CN" altLang="en-US" dirty="0"/>
          </a:p>
        </p:txBody>
      </p:sp>
      <p:sp>
        <p:nvSpPr>
          <p:cNvPr id="3" name="标题 2"/>
          <p:cNvSpPr>
            <a:spLocks noGrp="1"/>
          </p:cNvSpPr>
          <p:nvPr>
            <p:ph type="title"/>
          </p:nvPr>
        </p:nvSpPr>
        <p:spPr/>
        <p:txBody>
          <a:bodyPr/>
          <a:lstStyle/>
          <a:p>
            <a:r>
              <a:rPr lang="zh-CN" altLang="en-US" dirty="0" smtClean="0"/>
              <a:t>职业病造成劳动者的终身痛苦</a:t>
            </a:r>
            <a:endParaRPr lang="zh-CN" altLang="en-US" dirty="0"/>
          </a:p>
        </p:txBody>
      </p:sp>
      <p:pic>
        <p:nvPicPr>
          <p:cNvPr id="4" name="Picture 5" descr="U1571P1T1D8855109F23DT20070619153810"/>
          <p:cNvPicPr>
            <a:picLocks noChangeAspect="1" noChangeArrowheads="1"/>
          </p:cNvPicPr>
          <p:nvPr/>
        </p:nvPicPr>
        <p:blipFill>
          <a:blip r:embed="rId2" cstate="print"/>
          <a:srcRect/>
          <a:stretch>
            <a:fillRect/>
          </a:stretch>
        </p:blipFill>
        <p:spPr bwMode="auto">
          <a:xfrm>
            <a:off x="467545" y="3284984"/>
            <a:ext cx="4176464" cy="3101529"/>
          </a:xfrm>
          <a:prstGeom prst="rect">
            <a:avLst/>
          </a:prstGeom>
          <a:noFill/>
        </p:spPr>
      </p:pic>
      <p:pic>
        <p:nvPicPr>
          <p:cNvPr id="5" name="Picture 4" descr="U2107P1T1D12957398F1395DT20070615123349"/>
          <p:cNvPicPr>
            <a:picLocks noChangeAspect="1" noChangeArrowheads="1"/>
          </p:cNvPicPr>
          <p:nvPr/>
        </p:nvPicPr>
        <p:blipFill>
          <a:blip r:embed="rId3" cstate="print"/>
          <a:srcRect/>
          <a:stretch>
            <a:fillRect/>
          </a:stretch>
        </p:blipFill>
        <p:spPr bwMode="auto">
          <a:xfrm>
            <a:off x="5292080" y="3068638"/>
            <a:ext cx="3199458" cy="3494087"/>
          </a:xfrm>
          <a:prstGeom prst="rect">
            <a:avLst/>
          </a:prstGeom>
          <a:noFill/>
        </p:spPr>
      </p:pic>
      <p:sp>
        <p:nvSpPr>
          <p:cNvPr id="6" name="矩形 5"/>
          <p:cNvSpPr/>
          <p:nvPr/>
        </p:nvSpPr>
        <p:spPr>
          <a:xfrm>
            <a:off x="4248834" y="3244334"/>
            <a:ext cx="646331" cy="369332"/>
          </a:xfrm>
          <a:prstGeom prst="rect">
            <a:avLst/>
          </a:prstGeom>
        </p:spPr>
        <p:txBody>
          <a:bodyPr wrap="none">
            <a:spAutoFit/>
          </a:bodyPr>
          <a:lstStyle/>
          <a:p>
            <a:r>
              <a:rPr lang="zh-CN" altLang="zh-CN" dirty="0" smtClean="0"/>
              <a:t>衣物</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dirty="0" smtClean="0"/>
              <a:t>       </a:t>
            </a:r>
            <a:r>
              <a:rPr lang="zh-CN" altLang="zh-CN" sz="2400" dirty="0" smtClean="0"/>
              <a:t>钞世杰</a:t>
            </a:r>
            <a:r>
              <a:rPr lang="zh-CN" altLang="en-US" sz="2400" dirty="0" smtClean="0"/>
              <a:t>，</a:t>
            </a:r>
            <a:r>
              <a:rPr lang="zh-CN" altLang="zh-CN" sz="2400" dirty="0" smtClean="0"/>
              <a:t>河南省滑县人</a:t>
            </a:r>
            <a:r>
              <a:rPr lang="zh-CN" altLang="en-US" sz="2400" dirty="0" smtClean="0"/>
              <a:t>，</a:t>
            </a:r>
            <a:r>
              <a:rPr lang="zh-CN" altLang="zh-CN" sz="2400" dirty="0" smtClean="0"/>
              <a:t>在当地职业介绍中心的牵线下，来到广东某鞋厂打工。</a:t>
            </a:r>
            <a:r>
              <a:rPr lang="zh-CN" altLang="en-US" sz="2400" dirty="0" smtClean="0"/>
              <a:t>因为</a:t>
            </a:r>
            <a:r>
              <a:rPr lang="zh-CN" altLang="zh-CN" sz="2400" dirty="0" smtClean="0"/>
              <a:t>在工厂上班期间，密切接触了有害物质———苯，“触毒”身亡</a:t>
            </a:r>
          </a:p>
          <a:p>
            <a:r>
              <a:rPr lang="zh-CN" altLang="zh-CN" sz="2400" dirty="0" smtClean="0"/>
              <a:t>　　原本健康的身体在工作</a:t>
            </a:r>
            <a:r>
              <a:rPr lang="en-US" altLang="zh-CN" sz="2400" dirty="0" smtClean="0"/>
              <a:t>5</a:t>
            </a:r>
            <a:r>
              <a:rPr lang="zh-CN" altLang="zh-CN" sz="2400" dirty="0" smtClean="0"/>
              <a:t>个月后，出现了鼻子出血、全身乏力等症状。</a:t>
            </a:r>
            <a:r>
              <a:rPr lang="en-US" altLang="zh-CN" sz="2400" dirty="0" smtClean="0"/>
              <a:t>7</a:t>
            </a:r>
            <a:r>
              <a:rPr lang="zh-CN" altLang="en-US" sz="2400" dirty="0" smtClean="0"/>
              <a:t>个月后，</a:t>
            </a:r>
            <a:r>
              <a:rPr lang="zh-CN" altLang="zh-CN" sz="2400" dirty="0" smtClean="0"/>
              <a:t>病情已经严重到无法行走的程度</a:t>
            </a:r>
            <a:r>
              <a:rPr lang="zh-CN" altLang="en-US" sz="2400" dirty="0" smtClean="0"/>
              <a:t>，</a:t>
            </a:r>
            <a:r>
              <a:rPr lang="zh-CN" altLang="zh-CN" sz="2400" dirty="0" smtClean="0"/>
              <a:t>被医生确诊为急性非淋巴细胞性白血病。</a:t>
            </a:r>
            <a:r>
              <a:rPr lang="en-US" altLang="zh-CN" sz="2400" dirty="0" smtClean="0"/>
              <a:t>8</a:t>
            </a:r>
            <a:r>
              <a:rPr lang="zh-CN" altLang="en-US" sz="2400" dirty="0" smtClean="0"/>
              <a:t>个月零</a:t>
            </a:r>
            <a:r>
              <a:rPr lang="en-US" altLang="zh-CN" sz="2400" dirty="0" smtClean="0"/>
              <a:t>2</a:t>
            </a:r>
            <a:r>
              <a:rPr lang="zh-CN" altLang="en-US" sz="2400" dirty="0" smtClean="0"/>
              <a:t>天后，</a:t>
            </a:r>
            <a:r>
              <a:rPr lang="zh-CN" altLang="zh-CN" sz="2400" dirty="0" smtClean="0"/>
              <a:t>钞世杰离开了人世</a:t>
            </a:r>
            <a:r>
              <a:rPr lang="zh-CN" altLang="zh-CN" dirty="0" smtClean="0"/>
              <a:t>。</a:t>
            </a:r>
          </a:p>
          <a:p>
            <a:endParaRPr lang="zh-CN" altLang="en-US" dirty="0"/>
          </a:p>
        </p:txBody>
      </p:sp>
      <p:sp>
        <p:nvSpPr>
          <p:cNvPr id="3" name="标题 2"/>
          <p:cNvSpPr>
            <a:spLocks noGrp="1"/>
          </p:cNvSpPr>
          <p:nvPr>
            <p:ph type="title"/>
          </p:nvPr>
        </p:nvSpPr>
        <p:spPr/>
        <p:txBody>
          <a:bodyPr>
            <a:normAutofit fontScale="90000"/>
          </a:bodyPr>
          <a:lstStyle/>
          <a:p>
            <a:r>
              <a:rPr lang="zh-CN" altLang="en-US" dirty="0" smtClean="0"/>
              <a:t>“我还年轻，我不想死”一个</a:t>
            </a:r>
            <a:r>
              <a:rPr lang="en-US" altLang="zh-CN" dirty="0" smtClean="0"/>
              <a:t>19</a:t>
            </a:r>
            <a:r>
              <a:rPr lang="zh-CN" altLang="en-US" dirty="0" smtClean="0"/>
              <a:t>岁女工的悲惨呼叫</a:t>
            </a:r>
            <a:endParaRPr lang="zh-CN" altLang="en-US" dirty="0"/>
          </a:p>
        </p:txBody>
      </p:sp>
      <p:graphicFrame>
        <p:nvGraphicFramePr>
          <p:cNvPr id="4" name="Object 8"/>
          <p:cNvGraphicFramePr>
            <a:graphicFrameLocks noChangeAspect="1"/>
          </p:cNvGraphicFramePr>
          <p:nvPr/>
        </p:nvGraphicFramePr>
        <p:xfrm>
          <a:off x="5796136" y="4005064"/>
          <a:ext cx="2670418" cy="2592288"/>
        </p:xfrm>
        <a:graphic>
          <a:graphicData uri="http://schemas.openxmlformats.org/presentationml/2006/ole">
            <p:oleObj spid="_x0000_s34818" name="位图图像" r:id="rId3" imgW="2161905" imgH="3895238" progId="PBrush">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827088" y="115888"/>
            <a:ext cx="8008937" cy="1512887"/>
          </a:xfrm>
        </p:spPr>
        <p:txBody>
          <a:bodyPr/>
          <a:lstStyle/>
          <a:p>
            <a:r>
              <a:rPr lang="zh-CN" altLang="en-US" sz="2800">
                <a:ea typeface="华文行楷" pitchFamily="2" charset="-122"/>
              </a:rPr>
              <a:t>怀揣着希望而去，收获的却是与油漆相伴下的再生障碍性贫血。至此，这位刚过２０岁生日的花季女孩，已躺在广西工人医院的病床上达２７０多天。</a:t>
            </a:r>
          </a:p>
        </p:txBody>
      </p:sp>
      <p:pic>
        <p:nvPicPr>
          <p:cNvPr id="824325" name="Picture 5" descr="200711985715199"/>
          <p:cNvPicPr>
            <a:picLocks noChangeAspect="1" noChangeArrowheads="1"/>
          </p:cNvPicPr>
          <p:nvPr/>
        </p:nvPicPr>
        <p:blipFill>
          <a:blip r:embed="rId2" cstate="print"/>
          <a:srcRect/>
          <a:stretch>
            <a:fillRect/>
          </a:stretch>
        </p:blipFill>
        <p:spPr bwMode="auto">
          <a:xfrm>
            <a:off x="611188" y="1844675"/>
            <a:ext cx="7920037" cy="45847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1116013" y="692150"/>
            <a:ext cx="7793037" cy="984250"/>
          </a:xfrm>
        </p:spPr>
        <p:txBody>
          <a:bodyPr/>
          <a:lstStyle/>
          <a:p>
            <a:r>
              <a:rPr lang="zh-CN" altLang="en-US" sz="3600" b="1">
                <a:solidFill>
                  <a:schemeClr val="tx1"/>
                </a:solidFill>
                <a:latin typeface="华文行楷" pitchFamily="2" charset="-122"/>
                <a:ea typeface="华文行楷" pitchFamily="2" charset="-122"/>
              </a:rPr>
              <a:t>毒作用共同特点</a:t>
            </a:r>
          </a:p>
        </p:txBody>
      </p:sp>
      <p:sp>
        <p:nvSpPr>
          <p:cNvPr id="917507" name="Rectangle 3"/>
          <p:cNvSpPr>
            <a:spLocks noGrp="1" noChangeArrowheads="1"/>
          </p:cNvSpPr>
          <p:nvPr>
            <p:ph type="body" idx="1"/>
          </p:nvPr>
        </p:nvSpPr>
        <p:spPr>
          <a:xfrm>
            <a:off x="971550" y="1844675"/>
            <a:ext cx="7772400" cy="4114800"/>
          </a:xfrm>
        </p:spPr>
        <p:txBody>
          <a:bodyPr/>
          <a:lstStyle/>
          <a:p>
            <a:pPr>
              <a:lnSpc>
                <a:spcPct val="110000"/>
              </a:lnSpc>
              <a:buClr>
                <a:srgbClr val="E48B14"/>
              </a:buClr>
              <a:buFont typeface="Wingdings" pitchFamily="2" charset="2"/>
              <a:buNone/>
            </a:pPr>
            <a:r>
              <a:rPr lang="en-US" altLang="zh-CN" sz="2800" b="1" dirty="0">
                <a:latin typeface="隶书" pitchFamily="49" charset="-122"/>
                <a:ea typeface="隶书" pitchFamily="49" charset="-122"/>
              </a:rPr>
              <a:t>1.</a:t>
            </a:r>
            <a:r>
              <a:rPr lang="zh-CN" altLang="en-US" sz="2800" b="1" dirty="0">
                <a:latin typeface="隶书" pitchFamily="49" charset="-122"/>
                <a:ea typeface="隶书" pitchFamily="49" charset="-122"/>
              </a:rPr>
              <a:t>血液损害：</a:t>
            </a:r>
            <a:r>
              <a:rPr lang="zh-CN" altLang="en-US" sz="2800" dirty="0">
                <a:latin typeface="隶书" pitchFamily="49" charset="-122"/>
                <a:ea typeface="隶书" pitchFamily="49" charset="-122"/>
              </a:rPr>
              <a:t>高铁血红蛋白形成，以苯胺和硝基苯最为典型。能使血红蛋白形成高铁血红蛋白，从而失去携氧能力，出现紫绀。</a:t>
            </a:r>
          </a:p>
          <a:p>
            <a:pPr>
              <a:lnSpc>
                <a:spcPct val="110000"/>
              </a:lnSpc>
              <a:buClr>
                <a:srgbClr val="E48B14"/>
              </a:buClr>
              <a:buFont typeface="Wingdings" pitchFamily="2" charset="2"/>
              <a:buNone/>
            </a:pPr>
            <a:r>
              <a:rPr lang="en-US" altLang="zh-CN" sz="2800" b="1" dirty="0">
                <a:latin typeface="隶书" pitchFamily="49" charset="-122"/>
                <a:ea typeface="隶书" pitchFamily="49" charset="-122"/>
              </a:rPr>
              <a:t>2.</a:t>
            </a:r>
            <a:r>
              <a:rPr lang="zh-CN" altLang="en-US" sz="2800" b="1" dirty="0">
                <a:latin typeface="隶书" pitchFamily="49" charset="-122"/>
                <a:ea typeface="隶书" pitchFamily="49" charset="-122"/>
              </a:rPr>
              <a:t>肝脏损害：</a:t>
            </a:r>
            <a:r>
              <a:rPr lang="zh-CN" altLang="en-US" sz="2800" dirty="0">
                <a:latin typeface="隶书" pitchFamily="49" charset="-122"/>
                <a:ea typeface="隶书" pitchFamily="49" charset="-122"/>
              </a:rPr>
              <a:t>可直接损害肝细胞，引起中毒性肝病。以硝基化合物所致肝脏损害较为常见。肝脏病理改变主要为肝实质改变，脂肪变性，严重可发生急性、亚急性黄色肝萎缩，或发展为肝硬化。</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4" name="Picture 2" descr="a81fb960c6d66d7f9d8fe87fd8d41fba"/>
          <p:cNvPicPr>
            <a:picLocks noChangeAspect="1" noChangeArrowheads="1"/>
          </p:cNvPicPr>
          <p:nvPr/>
        </p:nvPicPr>
        <p:blipFill>
          <a:blip r:embed="rId2" cstate="print"/>
          <a:srcRect/>
          <a:stretch>
            <a:fillRect/>
          </a:stretch>
        </p:blipFill>
        <p:spPr bwMode="auto">
          <a:xfrm>
            <a:off x="395288" y="188913"/>
            <a:ext cx="8497887" cy="63722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101822230_20151118162728"/>
          <p:cNvPicPr>
            <a:picLocks noChangeAspect="1" noChangeArrowheads="1"/>
          </p:cNvPicPr>
          <p:nvPr/>
        </p:nvPicPr>
        <p:blipFill>
          <a:blip r:embed="rId2" cstate="print"/>
          <a:srcRect t="53510"/>
          <a:stretch>
            <a:fillRect/>
          </a:stretch>
        </p:blipFill>
        <p:spPr bwMode="auto">
          <a:xfrm>
            <a:off x="0" y="0"/>
            <a:ext cx="4376738" cy="6718300"/>
          </a:xfrm>
          <a:prstGeom prst="rect">
            <a:avLst/>
          </a:prstGeom>
          <a:noFill/>
          <a:ln w="9525">
            <a:noFill/>
            <a:miter lim="800000"/>
            <a:headEnd/>
            <a:tailEnd/>
          </a:ln>
        </p:spPr>
      </p:pic>
      <p:pic>
        <p:nvPicPr>
          <p:cNvPr id="120834" name="图片 228355" descr="QQ图片20160115124017"/>
          <p:cNvPicPr>
            <a:picLocks noChangeAspect="1" noChangeArrowheads="1"/>
          </p:cNvPicPr>
          <p:nvPr/>
        </p:nvPicPr>
        <p:blipFill>
          <a:blip r:embed="rId3" cstate="print"/>
          <a:srcRect/>
          <a:stretch>
            <a:fillRect/>
          </a:stretch>
        </p:blipFill>
        <p:spPr bwMode="auto">
          <a:xfrm>
            <a:off x="3854450" y="0"/>
            <a:ext cx="5303838" cy="6718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3665" name="Picture 2" descr="201301111902550155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图片 2"/>
          <p:cNvPicPr>
            <a:picLocks noChangeAspect="1" noChangeArrowheads="1"/>
          </p:cNvPicPr>
          <p:nvPr/>
        </p:nvPicPr>
        <p:blipFill>
          <a:blip r:embed="rId2" cstate="print"/>
          <a:srcRect/>
          <a:stretch>
            <a:fillRect/>
          </a:stretch>
        </p:blipFill>
        <p:spPr bwMode="auto">
          <a:xfrm>
            <a:off x="9525" y="0"/>
            <a:ext cx="4714875" cy="6858000"/>
          </a:xfrm>
          <a:prstGeom prst="rect">
            <a:avLst/>
          </a:prstGeom>
          <a:noFill/>
          <a:ln w="9525">
            <a:noFill/>
            <a:miter lim="800000"/>
            <a:headEnd/>
            <a:tailEnd/>
          </a:ln>
        </p:spPr>
      </p:pic>
      <p:pic>
        <p:nvPicPr>
          <p:cNvPr id="124930" name="图片 4"/>
          <p:cNvPicPr>
            <a:picLocks noChangeAspect="1" noChangeArrowheads="1"/>
          </p:cNvPicPr>
          <p:nvPr/>
        </p:nvPicPr>
        <p:blipFill>
          <a:blip r:embed="rId3" cstate="print"/>
          <a:srcRect/>
          <a:stretch>
            <a:fillRect/>
          </a:stretch>
        </p:blipFill>
        <p:spPr bwMode="auto">
          <a:xfrm>
            <a:off x="4800600" y="0"/>
            <a:ext cx="4343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8001" name="Picture 2" descr="25D3C5E7-D639-CE4D-58BF-CD343AEC0A0E"/>
          <p:cNvPicPr>
            <a:picLocks noChangeAspect="1" noChangeArrowheads="1"/>
          </p:cNvPicPr>
          <p:nvPr/>
        </p:nvPicPr>
        <p:blipFill>
          <a:blip r:embed="rId2" cstate="print"/>
          <a:srcRect/>
          <a:stretch>
            <a:fillRect/>
          </a:stretch>
        </p:blipFill>
        <p:spPr bwMode="auto">
          <a:xfrm>
            <a:off x="3429000" y="3352800"/>
            <a:ext cx="5715000" cy="3543300"/>
          </a:xfrm>
          <a:prstGeom prst="rect">
            <a:avLst/>
          </a:prstGeom>
          <a:noFill/>
          <a:ln w="9525">
            <a:noFill/>
            <a:miter lim="800000"/>
            <a:headEnd/>
            <a:tailEnd/>
          </a:ln>
        </p:spPr>
      </p:pic>
      <p:pic>
        <p:nvPicPr>
          <p:cNvPr id="128002" name="Picture 3" descr="u=2837448250,2804637447&amp;fm=21&amp;gp=0"/>
          <p:cNvPicPr>
            <a:picLocks noChangeAspect="1" noChangeArrowheads="1"/>
          </p:cNvPicPr>
          <p:nvPr/>
        </p:nvPicPr>
        <p:blipFill>
          <a:blip r:embed="rId3" cstate="print"/>
          <a:srcRect/>
          <a:stretch>
            <a:fillRect/>
          </a:stretch>
        </p:blipFill>
        <p:spPr bwMode="auto">
          <a:xfrm>
            <a:off x="3505200" y="152400"/>
            <a:ext cx="2714625" cy="3124200"/>
          </a:xfrm>
          <a:prstGeom prst="rect">
            <a:avLst/>
          </a:prstGeom>
          <a:noFill/>
          <a:ln w="9525">
            <a:noFill/>
            <a:miter lim="800000"/>
            <a:headEnd/>
            <a:tailEnd/>
          </a:ln>
        </p:spPr>
      </p:pic>
      <p:pic>
        <p:nvPicPr>
          <p:cNvPr id="128003" name="Picture 4" descr="bki-20131204141333-721838057"/>
          <p:cNvPicPr>
            <a:picLocks noChangeAspect="1" noChangeArrowheads="1"/>
          </p:cNvPicPr>
          <p:nvPr/>
        </p:nvPicPr>
        <p:blipFill>
          <a:blip r:embed="rId4" cstate="print"/>
          <a:srcRect/>
          <a:stretch>
            <a:fillRect/>
          </a:stretch>
        </p:blipFill>
        <p:spPr bwMode="auto">
          <a:xfrm>
            <a:off x="79375" y="4114800"/>
            <a:ext cx="3275013" cy="2743200"/>
          </a:xfrm>
          <a:prstGeom prst="rect">
            <a:avLst/>
          </a:prstGeom>
          <a:noFill/>
          <a:ln w="9525">
            <a:noFill/>
            <a:miter lim="800000"/>
            <a:headEnd/>
            <a:tailEnd/>
          </a:ln>
        </p:spPr>
      </p:pic>
      <p:pic>
        <p:nvPicPr>
          <p:cNvPr id="128004" name="Picture 5" descr="QQ截图20140526104738"/>
          <p:cNvPicPr>
            <a:picLocks noChangeAspect="1" noChangeArrowheads="1"/>
          </p:cNvPicPr>
          <p:nvPr/>
        </p:nvPicPr>
        <p:blipFill>
          <a:blip r:embed="rId5" cstate="print"/>
          <a:srcRect/>
          <a:stretch>
            <a:fillRect/>
          </a:stretch>
        </p:blipFill>
        <p:spPr bwMode="auto">
          <a:xfrm>
            <a:off x="6324600" y="152400"/>
            <a:ext cx="2743200" cy="3124200"/>
          </a:xfrm>
          <a:prstGeom prst="rect">
            <a:avLst/>
          </a:prstGeom>
          <a:noFill/>
          <a:ln w="9525">
            <a:noFill/>
            <a:miter lim="800000"/>
            <a:headEnd/>
            <a:tailEnd/>
          </a:ln>
        </p:spPr>
      </p:pic>
      <p:pic>
        <p:nvPicPr>
          <p:cNvPr id="128005" name="Picture 6" descr="QQ截图20140526111523"/>
          <p:cNvPicPr>
            <a:picLocks noChangeAspect="1" noChangeArrowheads="1"/>
          </p:cNvPicPr>
          <p:nvPr/>
        </p:nvPicPr>
        <p:blipFill>
          <a:blip r:embed="rId6" cstate="print"/>
          <a:srcRect/>
          <a:stretch>
            <a:fillRect/>
          </a:stretch>
        </p:blipFill>
        <p:spPr bwMode="auto">
          <a:xfrm>
            <a:off x="0" y="0"/>
            <a:ext cx="3351212"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b="1" dirty="0" smtClean="0">
              <a:solidFill>
                <a:srgbClr val="CC0000"/>
              </a:solidFill>
              <a:ea typeface="幼圆" pitchFamily="49" charset="-122"/>
            </a:endParaRPr>
          </a:p>
          <a:p>
            <a:endParaRPr lang="en-US" altLang="zh-CN" b="1" dirty="0" smtClean="0">
              <a:solidFill>
                <a:srgbClr val="CC0000"/>
              </a:solidFill>
              <a:ea typeface="幼圆" pitchFamily="49" charset="-122"/>
            </a:endParaRPr>
          </a:p>
          <a:p>
            <a:pPr>
              <a:buNone/>
            </a:pPr>
            <a:r>
              <a:rPr lang="en-US" altLang="zh-CN" sz="3200" b="1" dirty="0" smtClean="0">
                <a:solidFill>
                  <a:srgbClr val="CC0000"/>
                </a:solidFill>
                <a:ea typeface="幼圆" pitchFamily="49" charset="-122"/>
              </a:rPr>
              <a:t>                           </a:t>
            </a:r>
            <a:r>
              <a:rPr lang="zh-CN" altLang="en-US" sz="3200" b="1" dirty="0" smtClean="0">
                <a:solidFill>
                  <a:srgbClr val="FF0000"/>
                </a:solidFill>
                <a:ea typeface="幼圆" pitchFamily="49" charset="-122"/>
              </a:rPr>
              <a:t>职业病</a:t>
            </a:r>
          </a:p>
          <a:p>
            <a:r>
              <a:rPr lang="zh-CN" altLang="en-US" sz="3200" b="1" dirty="0" smtClean="0">
                <a:solidFill>
                  <a:srgbClr val="FF0000"/>
                </a:solidFill>
                <a:ea typeface="幼圆" pitchFamily="49" charset="-122"/>
              </a:rPr>
              <a:t>                       职业禁忌</a:t>
            </a:r>
          </a:p>
          <a:p>
            <a:r>
              <a:rPr lang="zh-CN" altLang="en-US" sz="3200" b="1" dirty="0" smtClean="0">
                <a:solidFill>
                  <a:srgbClr val="FF0000"/>
                </a:solidFill>
                <a:ea typeface="幼圆" pitchFamily="49" charset="-122"/>
              </a:rPr>
              <a:t>                  职业病危害因素</a:t>
            </a:r>
          </a:p>
          <a:p>
            <a:endParaRPr lang="zh-CN" altLang="en-US" dirty="0">
              <a:solidFill>
                <a:srgbClr val="FF0000"/>
              </a:solidFill>
            </a:endParaRPr>
          </a:p>
        </p:txBody>
      </p:sp>
      <p:sp>
        <p:nvSpPr>
          <p:cNvPr id="2" name="标题 1"/>
          <p:cNvSpPr>
            <a:spLocks noGrp="1"/>
          </p:cNvSpPr>
          <p:nvPr>
            <p:ph type="title"/>
          </p:nvPr>
        </p:nvSpPr>
        <p:spPr>
          <a:xfrm>
            <a:off x="457200" y="274638"/>
            <a:ext cx="8229600" cy="1570186"/>
          </a:xfrm>
        </p:spPr>
        <p:txBody>
          <a:bodyPr/>
          <a:lstStyle/>
          <a:p>
            <a:r>
              <a:rPr lang="zh-CN" altLang="en-US" b="1" dirty="0" smtClean="0">
                <a:solidFill>
                  <a:srgbClr val="FFC000"/>
                </a:solidFill>
                <a:effectLst>
                  <a:outerShdw blurRad="38100" dist="38100" dir="2700000" algn="tl">
                    <a:srgbClr val="FFFFFF"/>
                  </a:outerShdw>
                </a:effectLst>
                <a:ea typeface="黑体" pitchFamily="2" charset="-122"/>
              </a:rPr>
              <a:t>职业病基本概念</a:t>
            </a:r>
            <a:endParaRPr lang="zh-CN" altLang="en-US"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150000"/>
              </a:lnSpc>
              <a:spcBef>
                <a:spcPct val="0"/>
              </a:spcBef>
              <a:buSzTx/>
            </a:pPr>
            <a:r>
              <a:rPr kumimoji="1" lang="zh-CN" altLang="en-US" sz="2800" dirty="0" smtClean="0"/>
              <a:t>狭义：</a:t>
            </a:r>
            <a:r>
              <a:rPr kumimoji="1" lang="zh-CN" altLang="en-US" sz="2800" b="1" dirty="0" smtClean="0">
                <a:solidFill>
                  <a:schemeClr val="folHlink"/>
                </a:solidFill>
              </a:rPr>
              <a:t>法定职业病（法律意义上的概念）</a:t>
            </a:r>
          </a:p>
          <a:p>
            <a:pPr>
              <a:lnSpc>
                <a:spcPct val="150000"/>
              </a:lnSpc>
              <a:spcBef>
                <a:spcPct val="0"/>
              </a:spcBef>
              <a:buSzTx/>
              <a:buFont typeface="Wingdings" pitchFamily="2" charset="2"/>
              <a:buNone/>
            </a:pPr>
            <a:r>
              <a:rPr kumimoji="1" lang="zh-CN" altLang="en-US" sz="2800" b="1" dirty="0" smtClean="0">
                <a:solidFill>
                  <a:srgbClr val="FF0000"/>
                </a:solidFill>
              </a:rPr>
              <a:t>        </a:t>
            </a:r>
            <a:r>
              <a:rPr kumimoji="1" lang="en-US" altLang="zh-CN" dirty="0" smtClean="0"/>
              <a:t>1957</a:t>
            </a:r>
            <a:r>
              <a:rPr kumimoji="1" lang="zh-CN" altLang="en-US" dirty="0" smtClean="0"/>
              <a:t>年</a:t>
            </a:r>
            <a:r>
              <a:rPr kumimoji="1" lang="en-US" altLang="zh-CN" dirty="0" smtClean="0"/>
              <a:t>14</a:t>
            </a:r>
            <a:r>
              <a:rPr kumimoji="1" lang="zh-CN" altLang="en-US" dirty="0" smtClean="0"/>
              <a:t>种</a:t>
            </a:r>
          </a:p>
          <a:p>
            <a:pPr>
              <a:lnSpc>
                <a:spcPct val="150000"/>
              </a:lnSpc>
              <a:spcBef>
                <a:spcPct val="0"/>
              </a:spcBef>
              <a:buSzTx/>
              <a:buFont typeface="Wingdings" pitchFamily="2" charset="2"/>
              <a:buNone/>
            </a:pPr>
            <a:r>
              <a:rPr kumimoji="1" lang="zh-CN" altLang="en-US" dirty="0" smtClean="0"/>
              <a:t>         </a:t>
            </a:r>
            <a:r>
              <a:rPr kumimoji="1" lang="en-US" altLang="zh-CN" dirty="0" smtClean="0"/>
              <a:t>1987</a:t>
            </a:r>
            <a:r>
              <a:rPr kumimoji="1" lang="zh-CN" altLang="en-US" dirty="0" smtClean="0"/>
              <a:t>年</a:t>
            </a:r>
            <a:r>
              <a:rPr kumimoji="1" lang="en-US" altLang="zh-CN" dirty="0" smtClean="0"/>
              <a:t>9</a:t>
            </a:r>
            <a:r>
              <a:rPr kumimoji="1" lang="zh-CN" altLang="en-US" dirty="0" smtClean="0"/>
              <a:t>大类</a:t>
            </a:r>
            <a:r>
              <a:rPr kumimoji="1" lang="en-US" altLang="zh-CN" dirty="0" smtClean="0"/>
              <a:t>102</a:t>
            </a:r>
            <a:r>
              <a:rPr kumimoji="1" lang="zh-CN" altLang="en-US" dirty="0" smtClean="0"/>
              <a:t>种</a:t>
            </a:r>
          </a:p>
          <a:p>
            <a:pPr>
              <a:lnSpc>
                <a:spcPct val="150000"/>
              </a:lnSpc>
              <a:spcBef>
                <a:spcPct val="0"/>
              </a:spcBef>
              <a:buSzTx/>
              <a:buFont typeface="Wingdings" pitchFamily="2" charset="2"/>
              <a:buNone/>
            </a:pPr>
            <a:r>
              <a:rPr kumimoji="1" lang="zh-CN" altLang="en-US" dirty="0" smtClean="0"/>
              <a:t>         </a:t>
            </a:r>
            <a:r>
              <a:rPr kumimoji="1" lang="en-US" altLang="zh-CN" dirty="0" smtClean="0"/>
              <a:t>2002</a:t>
            </a:r>
            <a:r>
              <a:rPr kumimoji="1" lang="zh-CN" altLang="en-US" dirty="0" smtClean="0"/>
              <a:t>年</a:t>
            </a:r>
            <a:r>
              <a:rPr kumimoji="1" lang="en-US" altLang="zh-CN" dirty="0" smtClean="0"/>
              <a:t>10</a:t>
            </a:r>
            <a:r>
              <a:rPr kumimoji="1" lang="zh-CN" altLang="en-US" dirty="0" smtClean="0"/>
              <a:t>大类</a:t>
            </a:r>
            <a:r>
              <a:rPr kumimoji="1" lang="en-US" altLang="zh-CN" dirty="0" smtClean="0"/>
              <a:t>115</a:t>
            </a:r>
            <a:r>
              <a:rPr kumimoji="1" lang="zh-CN" altLang="en-US" dirty="0" smtClean="0"/>
              <a:t>种</a:t>
            </a:r>
            <a:endParaRPr kumimoji="1" lang="en-US" altLang="zh-CN" dirty="0" smtClean="0"/>
          </a:p>
          <a:p>
            <a:pPr>
              <a:lnSpc>
                <a:spcPct val="150000"/>
              </a:lnSpc>
              <a:spcBef>
                <a:spcPct val="0"/>
              </a:spcBef>
              <a:buSzTx/>
              <a:buFont typeface="Wingdings" pitchFamily="2" charset="2"/>
              <a:buNone/>
            </a:pPr>
            <a:r>
              <a:rPr kumimoji="1" lang="en-US" altLang="zh-CN" dirty="0" smtClean="0"/>
              <a:t>         2016</a:t>
            </a:r>
            <a:r>
              <a:rPr kumimoji="1" lang="zh-CN" altLang="en-US" dirty="0" smtClean="0"/>
              <a:t>年</a:t>
            </a:r>
            <a:r>
              <a:rPr kumimoji="1" lang="en-US" altLang="zh-CN" dirty="0" smtClean="0"/>
              <a:t>10</a:t>
            </a:r>
            <a:r>
              <a:rPr kumimoji="1" lang="zh-CN" altLang="en-US" dirty="0" smtClean="0"/>
              <a:t>大类</a:t>
            </a:r>
            <a:r>
              <a:rPr kumimoji="1" lang="en-US" altLang="zh-CN" dirty="0" smtClean="0"/>
              <a:t>132</a:t>
            </a:r>
            <a:r>
              <a:rPr kumimoji="1" lang="zh-CN" altLang="en-US" dirty="0" smtClean="0"/>
              <a:t>种</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30000"/>
              </a:lnSpc>
              <a:spcBef>
                <a:spcPct val="0"/>
              </a:spcBef>
              <a:buClrTx/>
              <a:buSzTx/>
              <a:buFontTx/>
              <a:buNone/>
            </a:pPr>
            <a:endParaRPr lang="en-US" altLang="zh-CN" sz="2800" dirty="0" smtClean="0">
              <a:solidFill>
                <a:schemeClr val="tx2"/>
              </a:solidFill>
              <a:latin typeface="Tahoma" pitchFamily="34" charset="0"/>
              <a:ea typeface="宋体" charset="-122"/>
            </a:endParaRPr>
          </a:p>
          <a:p>
            <a:r>
              <a:rPr lang="zh-CN" altLang="zh-CN" b="1" dirty="0" smtClean="0"/>
              <a:t>职业病分类作了哪些调整？ </a:t>
            </a:r>
            <a:r>
              <a:rPr lang="en-US" altLang="zh-CN" dirty="0" smtClean="0"/>
              <a:t/>
            </a:r>
            <a:br>
              <a:rPr lang="en-US" altLang="zh-CN" dirty="0" smtClean="0"/>
            </a:br>
            <a:r>
              <a:rPr lang="zh-CN" altLang="zh-CN" dirty="0" smtClean="0"/>
              <a:t>调整后仍然将职业病分为</a:t>
            </a:r>
            <a:r>
              <a:rPr lang="en-US" altLang="zh-CN" dirty="0" smtClean="0"/>
              <a:t>10</a:t>
            </a:r>
            <a:r>
              <a:rPr lang="zh-CN" altLang="zh-CN" dirty="0" smtClean="0"/>
              <a:t>类，其中</a:t>
            </a:r>
            <a:r>
              <a:rPr lang="en-US" altLang="zh-CN" dirty="0" smtClean="0"/>
              <a:t>3</a:t>
            </a:r>
            <a:r>
              <a:rPr lang="zh-CN" altLang="zh-CN" dirty="0" smtClean="0"/>
              <a:t>类的分类名称做了调整。一是将原</a:t>
            </a:r>
            <a:r>
              <a:rPr lang="en-US" altLang="zh-CN" dirty="0" smtClean="0"/>
              <a:t>“</a:t>
            </a:r>
            <a:r>
              <a:rPr lang="zh-CN" altLang="zh-CN" dirty="0" smtClean="0"/>
              <a:t>尘肺</a:t>
            </a:r>
            <a:r>
              <a:rPr lang="en-US" altLang="zh-CN" dirty="0" smtClean="0"/>
              <a:t>”</a:t>
            </a:r>
            <a:r>
              <a:rPr lang="zh-CN" altLang="zh-CN" dirty="0" smtClean="0"/>
              <a:t>与</a:t>
            </a:r>
            <a:r>
              <a:rPr lang="en-US" altLang="zh-CN" dirty="0" smtClean="0"/>
              <a:t>“</a:t>
            </a:r>
            <a:r>
              <a:rPr lang="zh-CN" altLang="zh-CN" dirty="0" smtClean="0"/>
              <a:t>其他职业病</a:t>
            </a:r>
            <a:r>
              <a:rPr lang="en-US" altLang="zh-CN" dirty="0" smtClean="0"/>
              <a:t>”</a:t>
            </a:r>
            <a:r>
              <a:rPr lang="zh-CN" altLang="zh-CN" dirty="0" smtClean="0"/>
              <a:t>中的呼吸系统疾病合并为</a:t>
            </a:r>
            <a:r>
              <a:rPr lang="en-US" altLang="zh-CN" dirty="0" smtClean="0"/>
              <a:t>“</a:t>
            </a:r>
            <a:r>
              <a:rPr lang="zh-CN" altLang="zh-CN" dirty="0" smtClean="0"/>
              <a:t>职业性尘肺病及其他呼吸系统疾病</a:t>
            </a:r>
            <a:r>
              <a:rPr lang="en-US" altLang="zh-CN" dirty="0" smtClean="0"/>
              <a:t>”</a:t>
            </a:r>
            <a:r>
              <a:rPr lang="zh-CN" altLang="zh-CN" dirty="0" smtClean="0"/>
              <a:t>；二是将原</a:t>
            </a:r>
            <a:r>
              <a:rPr lang="en-US" altLang="zh-CN" dirty="0" smtClean="0"/>
              <a:t>“</a:t>
            </a:r>
            <a:r>
              <a:rPr lang="zh-CN" altLang="zh-CN" dirty="0" smtClean="0"/>
              <a:t>职业中毒</a:t>
            </a:r>
            <a:r>
              <a:rPr lang="en-US" altLang="zh-CN" dirty="0" smtClean="0"/>
              <a:t>”</a:t>
            </a:r>
            <a:r>
              <a:rPr lang="zh-CN" altLang="zh-CN" dirty="0" smtClean="0"/>
              <a:t>修改为</a:t>
            </a:r>
            <a:r>
              <a:rPr lang="en-US" altLang="zh-CN" dirty="0" smtClean="0"/>
              <a:t>“</a:t>
            </a:r>
            <a:r>
              <a:rPr lang="zh-CN" altLang="zh-CN" dirty="0" smtClean="0"/>
              <a:t>职业性化学中毒</a:t>
            </a:r>
            <a:r>
              <a:rPr lang="en-US" altLang="zh-CN" dirty="0" smtClean="0"/>
              <a:t>”</a:t>
            </a:r>
            <a:r>
              <a:rPr lang="zh-CN" altLang="zh-CN" dirty="0" smtClean="0"/>
              <a:t>；三是将</a:t>
            </a:r>
            <a:r>
              <a:rPr lang="en-US" altLang="zh-CN" dirty="0" smtClean="0"/>
              <a:t>“</a:t>
            </a:r>
            <a:r>
              <a:rPr lang="zh-CN" altLang="zh-CN" dirty="0" smtClean="0"/>
              <a:t>生物因素所致职业病</a:t>
            </a:r>
            <a:r>
              <a:rPr lang="en-US" altLang="zh-CN" dirty="0" smtClean="0"/>
              <a:t>”</a:t>
            </a:r>
            <a:r>
              <a:rPr lang="zh-CN" altLang="zh-CN" dirty="0" smtClean="0"/>
              <a:t>修改为</a:t>
            </a:r>
            <a:r>
              <a:rPr lang="en-US" altLang="zh-CN" dirty="0" smtClean="0"/>
              <a:t>“</a:t>
            </a:r>
            <a:r>
              <a:rPr lang="zh-CN" altLang="zh-CN" dirty="0" smtClean="0"/>
              <a:t>职业性传染病</a:t>
            </a:r>
            <a:r>
              <a:rPr lang="en-US" altLang="zh-CN" dirty="0" smtClean="0"/>
              <a:t>”</a:t>
            </a:r>
            <a:r>
              <a:rPr lang="zh-CN" altLang="zh-CN" dirty="0" smtClean="0"/>
              <a:t>。</a:t>
            </a:r>
            <a:endParaRPr lang="zh-CN" altLang="en-US" dirty="0"/>
          </a:p>
        </p:txBody>
      </p:sp>
      <p:sp>
        <p:nvSpPr>
          <p:cNvPr id="3" name="标题 2"/>
          <p:cNvSpPr>
            <a:spLocks noGrp="1"/>
          </p:cNvSpPr>
          <p:nvPr>
            <p:ph type="title"/>
          </p:nvPr>
        </p:nvSpPr>
        <p:spPr/>
        <p:txBody>
          <a:bodyPr/>
          <a:lstStyle/>
          <a:p>
            <a:r>
              <a:rPr lang="zh-CN" altLang="zh-CN" dirty="0" smtClean="0"/>
              <a:t>职业病分类和目录</a:t>
            </a:r>
            <a:r>
              <a:rPr lang="zh-CN" altLang="en-US" dirty="0" smtClean="0"/>
              <a:t>解读</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
            </a:r>
            <a:br>
              <a:rPr lang="en-US" altLang="zh-CN" dirty="0" smtClean="0"/>
            </a:br>
            <a:r>
              <a:rPr lang="zh-CN" altLang="zh-CN" dirty="0" smtClean="0"/>
              <a:t>　　</a:t>
            </a:r>
            <a:r>
              <a:rPr lang="zh-CN" altLang="zh-CN" sz="3200" dirty="0" smtClean="0"/>
              <a:t>在职业性尘肺病中，将</a:t>
            </a:r>
            <a:r>
              <a:rPr lang="en-US" altLang="zh-CN" sz="3200" dirty="0" smtClean="0"/>
              <a:t>“</a:t>
            </a:r>
            <a:r>
              <a:rPr lang="zh-CN" altLang="zh-CN" sz="3200" dirty="0" smtClean="0"/>
              <a:t>尘肺</a:t>
            </a:r>
            <a:r>
              <a:rPr lang="en-US" altLang="zh-CN" sz="3200" dirty="0" smtClean="0"/>
              <a:t>”</a:t>
            </a:r>
            <a:r>
              <a:rPr lang="zh-CN" altLang="zh-CN" sz="3200" dirty="0" smtClean="0"/>
              <a:t>修改为</a:t>
            </a:r>
            <a:r>
              <a:rPr lang="en-US" altLang="zh-CN" sz="3200" dirty="0" smtClean="0"/>
              <a:t>“</a:t>
            </a:r>
            <a:r>
              <a:rPr lang="zh-CN" altLang="zh-CN" sz="3200" dirty="0" smtClean="0"/>
              <a:t>尘肺病</a:t>
            </a:r>
            <a:r>
              <a:rPr lang="en-US" altLang="zh-CN" sz="3200" dirty="0" smtClean="0"/>
              <a:t>”</a:t>
            </a:r>
            <a:r>
              <a:rPr lang="zh-CN" altLang="zh-CN" sz="3200" dirty="0" smtClean="0"/>
              <a:t>。在职业性其他呼吸系统疾病中，一是增加</a:t>
            </a:r>
            <a:r>
              <a:rPr lang="zh-CN" altLang="zh-CN" sz="3200" dirty="0" smtClean="0">
                <a:solidFill>
                  <a:srgbClr val="FF0066"/>
                </a:solidFill>
              </a:rPr>
              <a:t>刺激性化学物</a:t>
            </a:r>
            <a:r>
              <a:rPr lang="zh-CN" altLang="zh-CN" sz="3200" dirty="0" smtClean="0"/>
              <a:t>所致慢性阻塞性肺疾病、</a:t>
            </a:r>
            <a:r>
              <a:rPr lang="zh-CN" altLang="zh-CN" sz="3200" dirty="0" smtClean="0">
                <a:solidFill>
                  <a:srgbClr val="FF0066"/>
                </a:solidFill>
              </a:rPr>
              <a:t>金属及其化合物粉尘肺沉着病</a:t>
            </a:r>
            <a:r>
              <a:rPr lang="zh-CN" altLang="zh-CN" sz="3200" dirty="0" smtClean="0"/>
              <a:t>（锡、铁、锑、钡及其化合物）和硬金属肺病；二是将</a:t>
            </a:r>
            <a:r>
              <a:rPr lang="en-US" altLang="zh-CN" sz="3200" dirty="0" smtClean="0"/>
              <a:t>“</a:t>
            </a:r>
            <a:r>
              <a:rPr lang="zh-CN" altLang="zh-CN" sz="3200" dirty="0" smtClean="0"/>
              <a:t>变态反应性肺泡炎</a:t>
            </a:r>
            <a:r>
              <a:rPr lang="en-US" altLang="zh-CN" sz="3200" dirty="0" smtClean="0"/>
              <a:t>”</a:t>
            </a:r>
            <a:r>
              <a:rPr lang="zh-CN" altLang="zh-CN" sz="3200" dirty="0" smtClean="0"/>
              <a:t>修改为</a:t>
            </a:r>
            <a:r>
              <a:rPr lang="en-US" altLang="zh-CN" sz="3200" dirty="0" smtClean="0"/>
              <a:t>“</a:t>
            </a:r>
            <a:r>
              <a:rPr lang="zh-CN" altLang="zh-CN" sz="3200" dirty="0" smtClean="0"/>
              <a:t>过敏性肺炎</a:t>
            </a:r>
            <a:r>
              <a:rPr lang="en-US" altLang="zh-CN" sz="3200" dirty="0" smtClean="0"/>
              <a:t>”</a:t>
            </a:r>
            <a:r>
              <a:rPr lang="zh-CN" altLang="zh-CN" sz="3200" dirty="0" smtClean="0"/>
              <a:t>。</a:t>
            </a:r>
            <a:r>
              <a:rPr lang="en-US" altLang="zh-CN" sz="3200" dirty="0" smtClean="0"/>
              <a:t> </a:t>
            </a:r>
            <a:br>
              <a:rPr lang="en-US" altLang="zh-CN" sz="3200" dirty="0" smtClean="0"/>
            </a:br>
            <a:endParaRPr lang="zh-CN" altLang="en-US" sz="3200" dirty="0"/>
          </a:p>
        </p:txBody>
      </p:sp>
      <p:sp>
        <p:nvSpPr>
          <p:cNvPr id="3" name="标题 2"/>
          <p:cNvSpPr>
            <a:spLocks noGrp="1"/>
          </p:cNvSpPr>
          <p:nvPr>
            <p:ph type="title"/>
          </p:nvPr>
        </p:nvSpPr>
        <p:spPr/>
        <p:txBody>
          <a:bodyPr>
            <a:normAutofit/>
          </a:bodyPr>
          <a:lstStyle/>
          <a:p>
            <a:r>
              <a:rPr lang="zh-CN" altLang="zh-CN" sz="2800" dirty="0" smtClean="0"/>
              <a:t>职业性尘肺病及其他呼吸系统疾病做了哪些调整？</a:t>
            </a:r>
            <a:endParaRPr lang="zh-CN" alt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
            </a:r>
            <a:br>
              <a:rPr lang="en-US" altLang="zh-CN" dirty="0" smtClean="0"/>
            </a:br>
            <a:r>
              <a:rPr lang="zh-CN" altLang="zh-CN" dirty="0" smtClean="0"/>
              <a:t>　　在职业性皮肤病分类中，一是增加</a:t>
            </a:r>
            <a:r>
              <a:rPr lang="en-US" altLang="zh-CN" dirty="0" smtClean="0"/>
              <a:t>1</a:t>
            </a:r>
            <a:r>
              <a:rPr lang="zh-CN" altLang="zh-CN" dirty="0" smtClean="0"/>
              <a:t>种职业病：</a:t>
            </a:r>
            <a:r>
              <a:rPr lang="zh-CN" altLang="zh-CN" dirty="0" smtClean="0">
                <a:solidFill>
                  <a:srgbClr val="FF0066"/>
                </a:solidFill>
              </a:rPr>
              <a:t>白斑</a:t>
            </a:r>
            <a:r>
              <a:rPr lang="zh-CN" altLang="zh-CN" dirty="0" smtClean="0"/>
              <a:t>；二是将</a:t>
            </a:r>
            <a:r>
              <a:rPr lang="en-US" altLang="zh-CN" dirty="0" smtClean="0"/>
              <a:t>“</a:t>
            </a:r>
            <a:r>
              <a:rPr lang="zh-CN" altLang="zh-CN" dirty="0" smtClean="0"/>
              <a:t>光敏性皮炎</a:t>
            </a:r>
            <a:r>
              <a:rPr lang="en-US" altLang="zh-CN" dirty="0" smtClean="0"/>
              <a:t>”</a:t>
            </a:r>
            <a:r>
              <a:rPr lang="zh-CN" altLang="zh-CN" dirty="0" smtClean="0"/>
              <a:t>修改为</a:t>
            </a:r>
            <a:r>
              <a:rPr lang="en-US" altLang="zh-CN" dirty="0" smtClean="0"/>
              <a:t>“</a:t>
            </a:r>
            <a:r>
              <a:rPr lang="zh-CN" altLang="zh-CN" dirty="0" smtClean="0"/>
              <a:t>光接触性皮炎</a:t>
            </a:r>
            <a:r>
              <a:rPr lang="en-US" altLang="zh-CN" dirty="0" smtClean="0"/>
              <a:t>”</a:t>
            </a:r>
            <a:r>
              <a:rPr lang="zh-CN" altLang="zh-CN" dirty="0" smtClean="0"/>
              <a:t>。职业性眼病分类未作调整。在职业性耳鼻喉口腔疾病分类中，增加</a:t>
            </a:r>
            <a:r>
              <a:rPr lang="en-US" altLang="zh-CN" dirty="0" smtClean="0"/>
              <a:t>1</a:t>
            </a:r>
            <a:r>
              <a:rPr lang="zh-CN" altLang="zh-CN" dirty="0" smtClean="0"/>
              <a:t>种职业病：爆震聋。</a:t>
            </a:r>
            <a:endParaRPr lang="zh-CN" altLang="en-US" dirty="0"/>
          </a:p>
        </p:txBody>
      </p:sp>
      <p:sp>
        <p:nvSpPr>
          <p:cNvPr id="3" name="标题 2"/>
          <p:cNvSpPr>
            <a:spLocks noGrp="1"/>
          </p:cNvSpPr>
          <p:nvPr>
            <p:ph type="title"/>
          </p:nvPr>
        </p:nvSpPr>
        <p:spPr/>
        <p:txBody>
          <a:bodyPr>
            <a:normAutofit/>
          </a:bodyPr>
          <a:lstStyle/>
          <a:p>
            <a:r>
              <a:rPr lang="zh-CN" altLang="zh-CN" sz="3200" dirty="0" smtClean="0"/>
              <a:t>职业性皮肤病、眼病及耳鼻喉口腔疾病做了哪些调整？</a:t>
            </a:r>
            <a:endParaRPr lang="zh-CN" alt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zh-CN" altLang="zh-CN" dirty="0" smtClean="0"/>
              <a:t>一是</a:t>
            </a:r>
            <a:r>
              <a:rPr lang="zh-CN" altLang="zh-CN" dirty="0" smtClean="0">
                <a:solidFill>
                  <a:srgbClr val="FF0066"/>
                </a:solidFill>
              </a:rPr>
              <a:t>增加</a:t>
            </a:r>
            <a:r>
              <a:rPr lang="en-US" altLang="zh-CN" dirty="0" smtClean="0">
                <a:solidFill>
                  <a:srgbClr val="FF0066"/>
                </a:solidFill>
              </a:rPr>
              <a:t>5</a:t>
            </a:r>
            <a:r>
              <a:rPr lang="zh-CN" altLang="zh-CN" dirty="0" smtClean="0">
                <a:solidFill>
                  <a:srgbClr val="FF0066"/>
                </a:solidFill>
              </a:rPr>
              <a:t>种职业病</a:t>
            </a:r>
            <a:r>
              <a:rPr lang="zh-CN" altLang="zh-CN" dirty="0" smtClean="0"/>
              <a:t>：</a:t>
            </a:r>
            <a:endParaRPr lang="en-US" altLang="zh-CN" dirty="0" smtClean="0"/>
          </a:p>
          <a:p>
            <a:r>
              <a:rPr lang="zh-CN" altLang="zh-CN" dirty="0" smtClean="0">
                <a:solidFill>
                  <a:srgbClr val="FF0066"/>
                </a:solidFill>
              </a:rPr>
              <a:t>铟</a:t>
            </a:r>
            <a:r>
              <a:rPr lang="zh-CN" altLang="zh-CN" dirty="0" smtClean="0"/>
              <a:t>及其化合物中毒</a:t>
            </a:r>
            <a:endParaRPr lang="en-US" altLang="zh-CN" dirty="0" smtClean="0"/>
          </a:p>
          <a:p>
            <a:r>
              <a:rPr lang="zh-CN" altLang="zh-CN" dirty="0" smtClean="0">
                <a:solidFill>
                  <a:srgbClr val="FF0066"/>
                </a:solidFill>
              </a:rPr>
              <a:t>溴丙烷</a:t>
            </a:r>
            <a:r>
              <a:rPr lang="zh-CN" altLang="zh-CN" dirty="0" smtClean="0"/>
              <a:t>中毒</a:t>
            </a:r>
            <a:endParaRPr lang="en-US" altLang="zh-CN" dirty="0" smtClean="0"/>
          </a:p>
          <a:p>
            <a:r>
              <a:rPr lang="zh-CN" altLang="zh-CN" dirty="0" smtClean="0">
                <a:solidFill>
                  <a:srgbClr val="FF0066"/>
                </a:solidFill>
              </a:rPr>
              <a:t>碘甲烷</a:t>
            </a:r>
            <a:r>
              <a:rPr lang="zh-CN" altLang="zh-CN" dirty="0" smtClean="0"/>
              <a:t>中毒</a:t>
            </a:r>
            <a:endParaRPr lang="en-US" altLang="zh-CN" dirty="0" smtClean="0"/>
          </a:p>
          <a:p>
            <a:r>
              <a:rPr lang="zh-CN" altLang="zh-CN" dirty="0" smtClean="0">
                <a:solidFill>
                  <a:srgbClr val="FF0066"/>
                </a:solidFill>
              </a:rPr>
              <a:t>氯乙酸</a:t>
            </a:r>
            <a:r>
              <a:rPr lang="zh-CN" altLang="zh-CN" dirty="0" smtClean="0"/>
              <a:t>中毒</a:t>
            </a:r>
            <a:endParaRPr lang="en-US" altLang="zh-CN" dirty="0" smtClean="0"/>
          </a:p>
          <a:p>
            <a:r>
              <a:rPr lang="zh-CN" altLang="zh-CN" dirty="0" smtClean="0">
                <a:solidFill>
                  <a:srgbClr val="FF0066"/>
                </a:solidFill>
              </a:rPr>
              <a:t>氧乙烷</a:t>
            </a:r>
            <a:r>
              <a:rPr lang="zh-CN" altLang="zh-CN" dirty="0" smtClean="0"/>
              <a:t>中毒；</a:t>
            </a:r>
            <a:endParaRPr lang="en-US" altLang="zh-CN" dirty="0" smtClean="0"/>
          </a:p>
          <a:p>
            <a:r>
              <a:rPr lang="zh-CN" altLang="zh-CN" dirty="0" smtClean="0"/>
              <a:t>二是将</a:t>
            </a:r>
            <a:r>
              <a:rPr lang="en-US" altLang="zh-CN" dirty="0" smtClean="0"/>
              <a:t>“</a:t>
            </a:r>
            <a:r>
              <a:rPr lang="zh-CN" altLang="zh-CN" dirty="0" smtClean="0"/>
              <a:t>铀中毒</a:t>
            </a:r>
            <a:r>
              <a:rPr lang="en-US" altLang="zh-CN" dirty="0" smtClean="0"/>
              <a:t>”</a:t>
            </a:r>
            <a:r>
              <a:rPr lang="zh-CN" altLang="zh-CN" dirty="0" smtClean="0"/>
              <a:t>修改为</a:t>
            </a:r>
            <a:r>
              <a:rPr lang="en-US" altLang="zh-CN" dirty="0" smtClean="0"/>
              <a:t>“</a:t>
            </a:r>
            <a:r>
              <a:rPr lang="zh-CN" altLang="zh-CN" dirty="0" smtClean="0"/>
              <a:t>铀及其化合物中毒</a:t>
            </a:r>
            <a:r>
              <a:rPr lang="en-US" altLang="zh-CN" dirty="0" smtClean="0"/>
              <a:t>”</a:t>
            </a:r>
            <a:r>
              <a:rPr lang="zh-CN" altLang="zh-CN" dirty="0" smtClean="0"/>
              <a:t>，将</a:t>
            </a:r>
            <a:r>
              <a:rPr lang="en-US" altLang="zh-CN" dirty="0" smtClean="0"/>
              <a:t>“</a:t>
            </a:r>
            <a:r>
              <a:rPr lang="zh-CN" altLang="zh-CN" dirty="0" smtClean="0"/>
              <a:t>工业性氟病</a:t>
            </a:r>
            <a:r>
              <a:rPr lang="en-US" altLang="zh-CN" dirty="0" smtClean="0"/>
              <a:t>”</a:t>
            </a:r>
            <a:r>
              <a:rPr lang="zh-CN" altLang="zh-CN" dirty="0" smtClean="0"/>
              <a:t>修改为</a:t>
            </a:r>
            <a:r>
              <a:rPr lang="en-US" altLang="zh-CN" dirty="0" smtClean="0"/>
              <a:t>“</a:t>
            </a:r>
            <a:r>
              <a:rPr lang="zh-CN" altLang="zh-CN" dirty="0" smtClean="0"/>
              <a:t>氟及其无机化合物中毒</a:t>
            </a:r>
            <a:r>
              <a:rPr lang="en-US" altLang="zh-CN" dirty="0" smtClean="0"/>
              <a:t>”</a:t>
            </a:r>
            <a:r>
              <a:rPr lang="zh-CN" altLang="zh-CN" dirty="0" smtClean="0"/>
              <a:t>，将</a:t>
            </a:r>
            <a:r>
              <a:rPr lang="en-US" altLang="zh-CN" dirty="0" smtClean="0"/>
              <a:t>“</a:t>
            </a:r>
            <a:r>
              <a:rPr lang="zh-CN" altLang="zh-CN" dirty="0" smtClean="0"/>
              <a:t>有机磷农药中毒</a:t>
            </a:r>
            <a:r>
              <a:rPr lang="en-US" altLang="zh-CN" dirty="0" smtClean="0"/>
              <a:t>”</a:t>
            </a:r>
            <a:r>
              <a:rPr lang="zh-CN" altLang="zh-CN" dirty="0" smtClean="0"/>
              <a:t>修改为</a:t>
            </a:r>
            <a:r>
              <a:rPr lang="en-US" altLang="zh-CN" dirty="0" smtClean="0"/>
              <a:t>“</a:t>
            </a:r>
            <a:r>
              <a:rPr lang="zh-CN" altLang="zh-CN" dirty="0" smtClean="0"/>
              <a:t>有机磷中毒</a:t>
            </a:r>
            <a:r>
              <a:rPr lang="en-US" altLang="zh-CN" dirty="0" smtClean="0"/>
              <a:t>”</a:t>
            </a:r>
            <a:r>
              <a:rPr lang="zh-CN" altLang="zh-CN" dirty="0" smtClean="0"/>
              <a:t>，将</a:t>
            </a:r>
            <a:r>
              <a:rPr lang="en-US" altLang="zh-CN" dirty="0" smtClean="0"/>
              <a:t>“</a:t>
            </a:r>
            <a:r>
              <a:rPr lang="zh-CN" altLang="zh-CN" dirty="0" smtClean="0"/>
              <a:t>氨基甲酸酯类农药中毒</a:t>
            </a:r>
            <a:r>
              <a:rPr lang="en-US" altLang="zh-CN" dirty="0" smtClean="0"/>
              <a:t>”</a:t>
            </a:r>
            <a:r>
              <a:rPr lang="zh-CN" altLang="zh-CN" dirty="0" smtClean="0"/>
              <a:t>修改为</a:t>
            </a:r>
            <a:r>
              <a:rPr lang="en-US" altLang="zh-CN" dirty="0" smtClean="0"/>
              <a:t>“</a:t>
            </a:r>
            <a:r>
              <a:rPr lang="zh-CN" altLang="zh-CN" dirty="0" smtClean="0"/>
              <a:t>氨基甲酸酯类中毒</a:t>
            </a:r>
            <a:r>
              <a:rPr lang="en-US" altLang="zh-CN" dirty="0" smtClean="0"/>
              <a:t>”</a:t>
            </a:r>
            <a:r>
              <a:rPr lang="zh-CN" altLang="zh-CN" dirty="0" smtClean="0"/>
              <a:t>，将</a:t>
            </a:r>
            <a:r>
              <a:rPr lang="en-US" altLang="zh-CN" dirty="0" smtClean="0"/>
              <a:t>“</a:t>
            </a:r>
            <a:r>
              <a:rPr lang="zh-CN" altLang="zh-CN" dirty="0" smtClean="0"/>
              <a:t>拟除虫菊酯类农药中毒</a:t>
            </a:r>
            <a:r>
              <a:rPr lang="en-US" altLang="zh-CN" dirty="0" smtClean="0"/>
              <a:t>”</a:t>
            </a:r>
            <a:r>
              <a:rPr lang="zh-CN" altLang="zh-CN" dirty="0" smtClean="0"/>
              <a:t>修改为</a:t>
            </a:r>
            <a:r>
              <a:rPr lang="en-US" altLang="zh-CN" dirty="0" smtClean="0"/>
              <a:t>“</a:t>
            </a:r>
            <a:r>
              <a:rPr lang="zh-CN" altLang="zh-CN" dirty="0" smtClean="0"/>
              <a:t>拟除虫菊酯类中毒</a:t>
            </a:r>
            <a:r>
              <a:rPr lang="en-US" altLang="zh-CN" dirty="0" smtClean="0"/>
              <a:t>”</a:t>
            </a:r>
            <a:r>
              <a:rPr lang="zh-CN" altLang="zh-CN" dirty="0" smtClean="0"/>
              <a:t>；</a:t>
            </a:r>
            <a:endParaRPr lang="zh-CN" altLang="en-US" dirty="0"/>
          </a:p>
        </p:txBody>
      </p:sp>
      <p:sp>
        <p:nvSpPr>
          <p:cNvPr id="3" name="标题 2"/>
          <p:cNvSpPr>
            <a:spLocks noGrp="1"/>
          </p:cNvSpPr>
          <p:nvPr>
            <p:ph type="title"/>
          </p:nvPr>
        </p:nvSpPr>
        <p:spPr/>
        <p:txBody>
          <a:bodyPr/>
          <a:lstStyle/>
          <a:p>
            <a:r>
              <a:rPr lang="zh-CN" altLang="zh-CN" dirty="0" smtClean="0"/>
              <a:t>职业性化学中毒做了哪些调整？</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150000"/>
              </a:lnSpc>
            </a:pPr>
            <a:r>
              <a:rPr lang="zh-CN" altLang="zh-CN" dirty="0" smtClean="0"/>
              <a:t>　</a:t>
            </a:r>
            <a:r>
              <a:rPr lang="zh-CN" altLang="zh-CN" sz="3200" dirty="0" smtClean="0"/>
              <a:t>物理因素所致职业病分类，增加</a:t>
            </a:r>
            <a:r>
              <a:rPr lang="en-US" altLang="zh-CN" sz="3200" dirty="0" smtClean="0"/>
              <a:t>2</a:t>
            </a:r>
            <a:r>
              <a:rPr lang="zh-CN" altLang="zh-CN" sz="3200" dirty="0" smtClean="0"/>
              <a:t>种职业病：分别是</a:t>
            </a:r>
            <a:r>
              <a:rPr lang="en-US" altLang="zh-CN" sz="3200" dirty="0" smtClean="0">
                <a:solidFill>
                  <a:srgbClr val="FF0066"/>
                </a:solidFill>
              </a:rPr>
              <a:t>“</a:t>
            </a:r>
            <a:r>
              <a:rPr lang="zh-CN" altLang="zh-CN" sz="3200" dirty="0" smtClean="0">
                <a:solidFill>
                  <a:srgbClr val="FF0066"/>
                </a:solidFill>
              </a:rPr>
              <a:t>激光所致眼（角膜、晶状体、视网膜）损伤</a:t>
            </a:r>
            <a:r>
              <a:rPr lang="en-US" altLang="zh-CN" sz="3200" dirty="0" smtClean="0">
                <a:solidFill>
                  <a:srgbClr val="FF0066"/>
                </a:solidFill>
              </a:rPr>
              <a:t>”</a:t>
            </a:r>
            <a:r>
              <a:rPr lang="zh-CN" altLang="zh-CN" sz="3200" dirty="0" smtClean="0"/>
              <a:t>和</a:t>
            </a:r>
            <a:r>
              <a:rPr lang="en-US" altLang="zh-CN" sz="3200" dirty="0" smtClean="0">
                <a:solidFill>
                  <a:srgbClr val="FF0066"/>
                </a:solidFill>
              </a:rPr>
              <a:t>“</a:t>
            </a:r>
            <a:r>
              <a:rPr lang="zh-CN" altLang="zh-CN" sz="3200" dirty="0" smtClean="0">
                <a:solidFill>
                  <a:srgbClr val="FF0066"/>
                </a:solidFill>
              </a:rPr>
              <a:t>冻伤</a:t>
            </a:r>
            <a:r>
              <a:rPr lang="en-US" altLang="zh-CN" sz="3200" dirty="0" smtClean="0"/>
              <a:t>”</a:t>
            </a:r>
            <a:r>
              <a:rPr lang="zh-CN" altLang="zh-CN" sz="3200" dirty="0" smtClean="0"/>
              <a:t>。职业性放射性疾病分类，扩大放射性肿瘤范围，将</a:t>
            </a:r>
            <a:r>
              <a:rPr lang="en-US" altLang="zh-CN" sz="3200" dirty="0" smtClean="0"/>
              <a:t>“</a:t>
            </a:r>
            <a:r>
              <a:rPr lang="zh-CN" altLang="zh-CN" sz="3200" dirty="0" smtClean="0"/>
              <a:t>矿工高氡暴露所致肺癌</a:t>
            </a:r>
            <a:r>
              <a:rPr lang="en-US" altLang="zh-CN" sz="3200" dirty="0" smtClean="0"/>
              <a:t>”</a:t>
            </a:r>
            <a:r>
              <a:rPr lang="zh-CN" altLang="zh-CN" sz="3200" dirty="0" smtClean="0"/>
              <a:t>列入放射性肿瘤范围</a:t>
            </a:r>
            <a:r>
              <a:rPr lang="zh-CN" altLang="zh-CN" dirty="0" smtClean="0"/>
              <a:t>。</a:t>
            </a:r>
            <a:r>
              <a:rPr lang="en-US" altLang="zh-CN" dirty="0" smtClean="0"/>
              <a:t> </a:t>
            </a:r>
            <a:br>
              <a:rPr lang="en-US" altLang="zh-CN" dirty="0" smtClean="0"/>
            </a:br>
            <a:endParaRPr lang="zh-CN" altLang="en-US" dirty="0"/>
          </a:p>
        </p:txBody>
      </p:sp>
      <p:sp>
        <p:nvSpPr>
          <p:cNvPr id="3" name="标题 2"/>
          <p:cNvSpPr>
            <a:spLocks noGrp="1"/>
          </p:cNvSpPr>
          <p:nvPr>
            <p:ph type="title"/>
          </p:nvPr>
        </p:nvSpPr>
        <p:spPr/>
        <p:txBody>
          <a:bodyPr>
            <a:normAutofit fontScale="90000"/>
          </a:bodyPr>
          <a:lstStyle/>
          <a:p>
            <a:r>
              <a:rPr lang="zh-CN" altLang="zh-CN" dirty="0" smtClean="0"/>
              <a:t>物理因素所致职业病及职业性放射性疾病分别做了哪些调整？</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zh-CN" dirty="0" smtClean="0"/>
              <a:t>职业性传染病分类，一是增加</a:t>
            </a:r>
            <a:r>
              <a:rPr lang="en-US" altLang="zh-CN" dirty="0" smtClean="0"/>
              <a:t>2</a:t>
            </a:r>
            <a:r>
              <a:rPr lang="zh-CN" altLang="zh-CN" dirty="0" smtClean="0"/>
              <a:t>种职业病：</a:t>
            </a:r>
            <a:r>
              <a:rPr lang="en-US" altLang="zh-CN" dirty="0" smtClean="0">
                <a:solidFill>
                  <a:srgbClr val="FF0066"/>
                </a:solidFill>
              </a:rPr>
              <a:t>“</a:t>
            </a:r>
            <a:r>
              <a:rPr lang="zh-CN" altLang="zh-CN" dirty="0" smtClean="0">
                <a:solidFill>
                  <a:srgbClr val="FF0066"/>
                </a:solidFill>
              </a:rPr>
              <a:t>艾滋病</a:t>
            </a:r>
            <a:r>
              <a:rPr lang="zh-CN" altLang="zh-CN" dirty="0" smtClean="0"/>
              <a:t>（限于医疗卫生人员及人民警察）</a:t>
            </a:r>
            <a:r>
              <a:rPr lang="en-US" altLang="zh-CN" dirty="0" smtClean="0"/>
              <a:t>”</a:t>
            </a:r>
            <a:r>
              <a:rPr lang="zh-CN" altLang="zh-CN" dirty="0" smtClean="0"/>
              <a:t>和</a:t>
            </a:r>
            <a:r>
              <a:rPr lang="en-US" altLang="zh-CN" dirty="0" smtClean="0"/>
              <a:t>“</a:t>
            </a:r>
            <a:r>
              <a:rPr lang="zh-CN" altLang="zh-CN" dirty="0" smtClean="0">
                <a:solidFill>
                  <a:srgbClr val="FF0066"/>
                </a:solidFill>
              </a:rPr>
              <a:t>莱姆病</a:t>
            </a:r>
            <a:r>
              <a:rPr lang="en-US" altLang="zh-CN" dirty="0" smtClean="0"/>
              <a:t>”</a:t>
            </a:r>
            <a:r>
              <a:rPr lang="zh-CN" altLang="zh-CN" dirty="0" smtClean="0"/>
              <a:t>；二是将</a:t>
            </a:r>
            <a:r>
              <a:rPr lang="en-US" altLang="zh-CN" dirty="0" smtClean="0"/>
              <a:t>“</a:t>
            </a:r>
            <a:r>
              <a:rPr lang="zh-CN" altLang="zh-CN" dirty="0" smtClean="0"/>
              <a:t>布氏杆菌病</a:t>
            </a:r>
            <a:r>
              <a:rPr lang="en-US" altLang="zh-CN" dirty="0" smtClean="0"/>
              <a:t>”</a:t>
            </a:r>
            <a:r>
              <a:rPr lang="zh-CN" altLang="zh-CN" dirty="0" smtClean="0"/>
              <a:t>修改为</a:t>
            </a:r>
            <a:r>
              <a:rPr lang="en-US" altLang="zh-CN" dirty="0" smtClean="0"/>
              <a:t>“</a:t>
            </a:r>
            <a:r>
              <a:rPr lang="zh-CN" altLang="zh-CN" dirty="0" smtClean="0"/>
              <a:t>布鲁氏菌病</a:t>
            </a:r>
            <a:r>
              <a:rPr lang="en-US" altLang="zh-CN" dirty="0" smtClean="0"/>
              <a:t>”</a:t>
            </a:r>
            <a:r>
              <a:rPr lang="zh-CN" altLang="zh-CN" dirty="0" smtClean="0"/>
              <a:t>。</a:t>
            </a:r>
            <a:r>
              <a:rPr lang="en-US" altLang="zh-CN" dirty="0" smtClean="0"/>
              <a:t> </a:t>
            </a:r>
            <a:br>
              <a:rPr lang="en-US" altLang="zh-CN" dirty="0" smtClean="0"/>
            </a:br>
            <a:r>
              <a:rPr lang="zh-CN" altLang="zh-CN" dirty="0" smtClean="0"/>
              <a:t>　　艾滋病（限于医疗卫生人员及人民警察）是指医疗卫生人员及人民警察在职业活动或者执行公务中，被感染的艾滋病。</a:t>
            </a:r>
            <a:r>
              <a:rPr lang="en-US" altLang="zh-CN" dirty="0" smtClean="0"/>
              <a:t> </a:t>
            </a:r>
            <a:br>
              <a:rPr lang="en-US" altLang="zh-CN" dirty="0" smtClean="0"/>
            </a:br>
            <a:r>
              <a:rPr lang="zh-CN" altLang="zh-CN" dirty="0" smtClean="0"/>
              <a:t>　　莱姆病是长期在林区工作者，受蜱叮咬后感染和发病。</a:t>
            </a:r>
            <a:r>
              <a:rPr lang="en-US" altLang="zh-CN" dirty="0" smtClean="0"/>
              <a:t> </a:t>
            </a:r>
            <a:br>
              <a:rPr lang="en-US" altLang="zh-CN" dirty="0" smtClean="0"/>
            </a:br>
            <a:endParaRPr lang="zh-CN" altLang="en-US" dirty="0"/>
          </a:p>
        </p:txBody>
      </p:sp>
      <p:sp>
        <p:nvSpPr>
          <p:cNvPr id="3" name="标题 2"/>
          <p:cNvSpPr>
            <a:spLocks noGrp="1"/>
          </p:cNvSpPr>
          <p:nvPr>
            <p:ph type="title"/>
          </p:nvPr>
        </p:nvSpPr>
        <p:spPr/>
        <p:txBody>
          <a:bodyPr/>
          <a:lstStyle/>
          <a:p>
            <a:r>
              <a:rPr lang="zh-CN" altLang="zh-CN" dirty="0" smtClean="0"/>
              <a:t>职业性传染病做了哪些调整？ </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一是增加</a:t>
            </a:r>
            <a:r>
              <a:rPr lang="en-US" altLang="zh-CN" dirty="0" smtClean="0"/>
              <a:t>3</a:t>
            </a:r>
            <a:r>
              <a:rPr lang="zh-CN" altLang="zh-CN" dirty="0" smtClean="0"/>
              <a:t>种职业病：分别是</a:t>
            </a:r>
            <a:r>
              <a:rPr lang="en-US" altLang="zh-CN" dirty="0" smtClean="0"/>
              <a:t>“</a:t>
            </a:r>
            <a:r>
              <a:rPr lang="zh-CN" altLang="zh-CN" dirty="0" smtClean="0"/>
              <a:t>毛沸石所致肺癌、胸膜间皮瘤</a:t>
            </a:r>
            <a:r>
              <a:rPr lang="en-US" altLang="zh-CN" dirty="0" smtClean="0"/>
              <a:t>”</a:t>
            </a:r>
            <a:r>
              <a:rPr lang="zh-CN" altLang="zh-CN" dirty="0" smtClean="0"/>
              <a:t>，</a:t>
            </a:r>
            <a:r>
              <a:rPr lang="en-US" altLang="zh-CN" dirty="0" smtClean="0"/>
              <a:t>“</a:t>
            </a:r>
            <a:r>
              <a:rPr lang="zh-CN" altLang="zh-CN" dirty="0" smtClean="0"/>
              <a:t>煤焦油、煤焦油沥青、石油沥青所致皮肤癌</a:t>
            </a:r>
            <a:r>
              <a:rPr lang="en-US" altLang="zh-CN" dirty="0" smtClean="0"/>
              <a:t>”</a:t>
            </a:r>
            <a:r>
              <a:rPr lang="zh-CN" altLang="zh-CN" dirty="0" smtClean="0"/>
              <a:t>，</a:t>
            </a:r>
            <a:r>
              <a:rPr lang="en-US" altLang="zh-CN" dirty="0" smtClean="0"/>
              <a:t>“β-</a:t>
            </a:r>
            <a:r>
              <a:rPr lang="zh-CN" altLang="zh-CN" dirty="0" smtClean="0"/>
              <a:t>萘胺所致膀胱癌</a:t>
            </a:r>
            <a:r>
              <a:rPr lang="en-US" altLang="zh-CN" dirty="0" smtClean="0"/>
              <a:t>”</a:t>
            </a:r>
            <a:r>
              <a:rPr lang="zh-CN" altLang="zh-CN" dirty="0" smtClean="0"/>
              <a:t>；</a:t>
            </a:r>
            <a:endParaRPr lang="en-US" altLang="zh-CN" dirty="0" smtClean="0"/>
          </a:p>
          <a:p>
            <a:r>
              <a:rPr lang="zh-CN" altLang="zh-CN" dirty="0" smtClean="0"/>
              <a:t>二是将</a:t>
            </a:r>
            <a:r>
              <a:rPr lang="en-US" altLang="zh-CN" dirty="0" smtClean="0"/>
              <a:t>“</a:t>
            </a:r>
            <a:r>
              <a:rPr lang="zh-CN" altLang="zh-CN" dirty="0" smtClean="0"/>
              <a:t>氯甲醚所致肺癌</a:t>
            </a:r>
            <a:r>
              <a:rPr lang="en-US" altLang="zh-CN" dirty="0" smtClean="0"/>
              <a:t>”</a:t>
            </a:r>
            <a:r>
              <a:rPr lang="zh-CN" altLang="zh-CN" dirty="0" smtClean="0"/>
              <a:t>修改为</a:t>
            </a:r>
            <a:r>
              <a:rPr lang="en-US" altLang="zh-CN" dirty="0" smtClean="0"/>
              <a:t>“</a:t>
            </a:r>
            <a:r>
              <a:rPr lang="zh-CN" altLang="zh-CN" dirty="0" smtClean="0">
                <a:solidFill>
                  <a:srgbClr val="FF0066"/>
                </a:solidFill>
              </a:rPr>
              <a:t>氯甲醚、双氯甲醚所致肺癌</a:t>
            </a:r>
            <a:r>
              <a:rPr lang="en-US" altLang="zh-CN" dirty="0" smtClean="0">
                <a:solidFill>
                  <a:srgbClr val="FF0066"/>
                </a:solidFill>
              </a:rPr>
              <a:t>”</a:t>
            </a:r>
            <a:r>
              <a:rPr lang="zh-CN" altLang="zh-CN" dirty="0" smtClean="0"/>
              <a:t>，将</a:t>
            </a:r>
            <a:r>
              <a:rPr lang="en-US" altLang="zh-CN" dirty="0" smtClean="0"/>
              <a:t>“</a:t>
            </a:r>
            <a:r>
              <a:rPr lang="zh-CN" altLang="zh-CN" dirty="0" smtClean="0"/>
              <a:t>砷所致肺癌</a:t>
            </a:r>
            <a:r>
              <a:rPr lang="en-US" altLang="zh-CN" dirty="0" smtClean="0"/>
              <a:t>”</a:t>
            </a:r>
            <a:r>
              <a:rPr lang="zh-CN" altLang="zh-CN" dirty="0" smtClean="0"/>
              <a:t>修改为</a:t>
            </a:r>
            <a:r>
              <a:rPr lang="en-US" altLang="zh-CN" dirty="0" smtClean="0"/>
              <a:t>“</a:t>
            </a:r>
            <a:r>
              <a:rPr lang="zh-CN" altLang="zh-CN" dirty="0" smtClean="0">
                <a:solidFill>
                  <a:srgbClr val="FF0066"/>
                </a:solidFill>
              </a:rPr>
              <a:t>砷及其化合物所致肺癌、皮肤癌</a:t>
            </a:r>
            <a:r>
              <a:rPr lang="en-US" altLang="zh-CN" dirty="0" smtClean="0">
                <a:solidFill>
                  <a:srgbClr val="FF0066"/>
                </a:solidFill>
              </a:rPr>
              <a:t>”</a:t>
            </a:r>
            <a:r>
              <a:rPr lang="zh-CN" altLang="zh-CN" dirty="0" smtClean="0">
                <a:solidFill>
                  <a:srgbClr val="FF0066"/>
                </a:solidFill>
              </a:rPr>
              <a:t>，</a:t>
            </a:r>
            <a:r>
              <a:rPr lang="zh-CN" altLang="zh-CN" dirty="0" smtClean="0"/>
              <a:t>将</a:t>
            </a:r>
            <a:r>
              <a:rPr lang="en-US" altLang="zh-CN" dirty="0" smtClean="0"/>
              <a:t>“</a:t>
            </a:r>
            <a:r>
              <a:rPr lang="zh-CN" altLang="zh-CN" dirty="0" smtClean="0"/>
              <a:t>焦炉工人肺癌</a:t>
            </a:r>
            <a:r>
              <a:rPr lang="en-US" altLang="zh-CN" dirty="0" smtClean="0"/>
              <a:t>”</a:t>
            </a:r>
            <a:r>
              <a:rPr lang="zh-CN" altLang="zh-CN" dirty="0" smtClean="0"/>
              <a:t>修改为</a:t>
            </a:r>
            <a:r>
              <a:rPr lang="en-US" altLang="zh-CN" dirty="0" smtClean="0"/>
              <a:t>“</a:t>
            </a:r>
            <a:r>
              <a:rPr lang="zh-CN" altLang="zh-CN" dirty="0" smtClean="0"/>
              <a:t>焦炉逸散物所致肺癌</a:t>
            </a:r>
            <a:r>
              <a:rPr lang="en-US" altLang="zh-CN" dirty="0" smtClean="0"/>
              <a:t>”</a:t>
            </a:r>
            <a:r>
              <a:rPr lang="zh-CN" altLang="zh-CN" dirty="0" smtClean="0"/>
              <a:t>，将</a:t>
            </a:r>
            <a:r>
              <a:rPr lang="en-US" altLang="zh-CN" dirty="0" smtClean="0"/>
              <a:t>“</a:t>
            </a:r>
            <a:r>
              <a:rPr lang="zh-CN" altLang="zh-CN" dirty="0" smtClean="0"/>
              <a:t>铬酸盐制造业工人肺癌</a:t>
            </a:r>
            <a:r>
              <a:rPr lang="en-US" altLang="zh-CN" dirty="0" smtClean="0"/>
              <a:t>”</a:t>
            </a:r>
            <a:r>
              <a:rPr lang="zh-CN" altLang="zh-CN" dirty="0" smtClean="0"/>
              <a:t>修改为</a:t>
            </a:r>
            <a:r>
              <a:rPr lang="en-US" altLang="zh-CN" dirty="0" smtClean="0"/>
              <a:t>“</a:t>
            </a:r>
            <a:r>
              <a:rPr lang="zh-CN" altLang="zh-CN" dirty="0" smtClean="0"/>
              <a:t>六价铬化合物所致肺癌</a:t>
            </a:r>
            <a:r>
              <a:rPr lang="en-US" altLang="zh-CN" dirty="0" smtClean="0"/>
              <a:t>”</a:t>
            </a:r>
            <a:r>
              <a:rPr lang="zh-CN" altLang="zh-CN" dirty="0" smtClean="0"/>
              <a:t>。</a:t>
            </a:r>
            <a:r>
              <a:rPr lang="en-US" altLang="zh-CN" dirty="0" smtClean="0"/>
              <a:t> </a:t>
            </a:r>
            <a:br>
              <a:rPr lang="en-US" altLang="zh-CN" dirty="0" smtClean="0"/>
            </a:br>
            <a:endParaRPr lang="zh-CN" altLang="en-US" dirty="0"/>
          </a:p>
        </p:txBody>
      </p:sp>
      <p:sp>
        <p:nvSpPr>
          <p:cNvPr id="3" name="标题 2"/>
          <p:cNvSpPr>
            <a:spLocks noGrp="1"/>
          </p:cNvSpPr>
          <p:nvPr>
            <p:ph type="title"/>
          </p:nvPr>
        </p:nvSpPr>
        <p:spPr/>
        <p:txBody>
          <a:bodyPr>
            <a:normAutofit fontScale="90000"/>
          </a:bodyPr>
          <a:lstStyle/>
          <a:p>
            <a:r>
              <a:rPr lang="zh-CN" altLang="zh-CN" dirty="0" smtClean="0"/>
              <a:t>职业性肿瘤做了哪些调整？</a:t>
            </a:r>
            <a:r>
              <a:rPr lang="en-US" altLang="zh-CN" dirty="0" smtClean="0"/>
              <a:t> </a:t>
            </a:r>
            <a:br>
              <a:rPr lang="en-US" altLang="zh-CN" dirty="0" smtClean="0"/>
            </a:b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10</a:t>
            </a:r>
            <a:r>
              <a:rPr lang="zh-CN" altLang="en-US" dirty="0" smtClean="0"/>
              <a:t>大类</a:t>
            </a:r>
            <a:r>
              <a:rPr lang="en-US" altLang="zh-CN" dirty="0" smtClean="0"/>
              <a:t>132</a:t>
            </a:r>
            <a:r>
              <a:rPr lang="zh-CN" altLang="en-US" dirty="0" smtClean="0"/>
              <a:t>种主要包括</a:t>
            </a:r>
            <a:r>
              <a:rPr lang="en-US" altLang="zh-CN" dirty="0" smtClean="0"/>
              <a:t>:</a:t>
            </a:r>
          </a:p>
          <a:p>
            <a:r>
              <a:rPr lang="zh-CN" altLang="zh-CN" dirty="0" smtClean="0"/>
              <a:t>一、职业性尘肺病及其他呼吸系统疾病</a:t>
            </a:r>
            <a:endParaRPr lang="en-US" altLang="zh-CN" dirty="0" smtClean="0"/>
          </a:p>
          <a:p>
            <a:r>
              <a:rPr lang="en-US" altLang="zh-CN" dirty="0" smtClean="0"/>
              <a:t>       </a:t>
            </a:r>
            <a:r>
              <a:rPr lang="zh-CN" altLang="en-US" dirty="0" smtClean="0"/>
              <a:t>尘</a:t>
            </a:r>
            <a:r>
              <a:rPr lang="zh-CN" altLang="zh-CN" dirty="0" smtClean="0"/>
              <a:t>肺</a:t>
            </a:r>
            <a:r>
              <a:rPr lang="zh-CN" altLang="en-US" dirty="0" smtClean="0"/>
              <a:t>共</a:t>
            </a:r>
            <a:r>
              <a:rPr lang="en-US" altLang="zh-CN" dirty="0" smtClean="0">
                <a:solidFill>
                  <a:srgbClr val="FF0066"/>
                </a:solidFill>
              </a:rPr>
              <a:t>12</a:t>
            </a:r>
            <a:r>
              <a:rPr lang="zh-CN" altLang="en-US" dirty="0" smtClean="0"/>
              <a:t>种</a:t>
            </a:r>
            <a:r>
              <a:rPr lang="en-US" altLang="zh-CN" dirty="0" smtClean="0"/>
              <a:t>+</a:t>
            </a:r>
            <a:r>
              <a:rPr lang="zh-CN" altLang="en-US" dirty="0" smtClean="0"/>
              <a:t>开放</a:t>
            </a:r>
            <a:endParaRPr lang="en-US" altLang="zh-CN" dirty="0" smtClean="0"/>
          </a:p>
          <a:p>
            <a:r>
              <a:rPr lang="en-US" altLang="zh-CN" dirty="0" smtClean="0"/>
              <a:t>       </a:t>
            </a:r>
            <a:r>
              <a:rPr lang="zh-CN" altLang="zh-CN" dirty="0" smtClean="0"/>
              <a:t>矽肺</a:t>
            </a:r>
            <a:r>
              <a:rPr lang="zh-CN" altLang="en-US" dirty="0" smtClean="0"/>
              <a:t>（游离的二氧化硅）、石棉</a:t>
            </a:r>
            <a:r>
              <a:rPr lang="zh-CN" altLang="zh-CN" dirty="0" smtClean="0"/>
              <a:t>肺</a:t>
            </a:r>
            <a:r>
              <a:rPr lang="zh-CN" altLang="en-US" dirty="0" smtClean="0"/>
              <a:t>、其它尘</a:t>
            </a:r>
            <a:endParaRPr lang="en-US" altLang="zh-CN" dirty="0" smtClean="0"/>
          </a:p>
          <a:p>
            <a:r>
              <a:rPr lang="en-US" altLang="zh-CN" dirty="0" smtClean="0"/>
              <a:t>       </a:t>
            </a:r>
            <a:r>
              <a:rPr lang="zh-CN" altLang="zh-CN" dirty="0" smtClean="0"/>
              <a:t>其他呼吸系统疾病</a:t>
            </a:r>
            <a:r>
              <a:rPr lang="en-US" altLang="zh-CN" dirty="0" smtClean="0">
                <a:solidFill>
                  <a:srgbClr val="FF0066"/>
                </a:solidFill>
              </a:rPr>
              <a:t>6</a:t>
            </a:r>
            <a:r>
              <a:rPr lang="zh-CN" altLang="en-US" dirty="0" smtClean="0"/>
              <a:t>种</a:t>
            </a:r>
            <a:endParaRPr lang="en-US" altLang="zh-CN" dirty="0" smtClean="0"/>
          </a:p>
          <a:p>
            <a:r>
              <a:rPr lang="en-US" altLang="zh-CN" dirty="0" smtClean="0"/>
              <a:t>        </a:t>
            </a:r>
            <a:r>
              <a:rPr lang="zh-CN" altLang="zh-CN" dirty="0" smtClean="0"/>
              <a:t>过敏性肺炎</a:t>
            </a:r>
            <a:r>
              <a:rPr lang="zh-CN" altLang="en-US" dirty="0" smtClean="0"/>
              <a:t>、</a:t>
            </a:r>
            <a:r>
              <a:rPr lang="zh-CN" altLang="zh-CN" dirty="0" smtClean="0"/>
              <a:t>金属及其化合物粉尘肺沉着病（锡、铁、锑、钡及其化合物等）</a:t>
            </a:r>
            <a:r>
              <a:rPr lang="zh-CN" altLang="en-US" dirty="0" smtClean="0"/>
              <a:t>、</a:t>
            </a:r>
            <a:r>
              <a:rPr lang="zh-CN" altLang="zh-CN" dirty="0" smtClean="0"/>
              <a:t>刺激性化学物所致慢性阻塞性肺疾病</a:t>
            </a:r>
            <a:r>
              <a:rPr lang="zh-CN" altLang="en-US" dirty="0" smtClean="0"/>
              <a:t>等</a:t>
            </a:r>
            <a:endParaRPr lang="en-US" altLang="zh-CN" dirty="0" smtClean="0"/>
          </a:p>
          <a:p>
            <a:endParaRPr lang="zh-CN" altLang="zh-CN" dirty="0" smtClean="0"/>
          </a:p>
          <a:p>
            <a:endParaRPr lang="en-US" altLang="zh-CN" dirty="0" smtClean="0"/>
          </a:p>
          <a:p>
            <a:endParaRPr lang="zh-CN" altLang="zh-CN" dirty="0" smtClean="0"/>
          </a:p>
          <a:p>
            <a:endParaRPr lang="zh-CN" altLang="zh-CN" dirty="0" smtClean="0"/>
          </a:p>
          <a:p>
            <a:endParaRPr lang="zh-CN" altLang="en-US" dirty="0"/>
          </a:p>
        </p:txBody>
      </p:sp>
      <p:sp>
        <p:nvSpPr>
          <p:cNvPr id="3" name="标题 2"/>
          <p:cNvSpPr>
            <a:spLocks noGrp="1"/>
          </p:cNvSpPr>
          <p:nvPr>
            <p:ph type="title"/>
          </p:nvPr>
        </p:nvSpPr>
        <p:spPr/>
        <p:txBody>
          <a:bodyPr/>
          <a:lstStyle/>
          <a:p>
            <a:r>
              <a:rPr lang="en-US" altLang="zh-CN" dirty="0" smtClean="0"/>
              <a:t>《</a:t>
            </a:r>
            <a:r>
              <a:rPr lang="zh-CN" altLang="en-US" dirty="0" smtClean="0"/>
              <a:t>职业病分类</a:t>
            </a:r>
            <a:r>
              <a:rPr lang="en-US" altLang="zh-CN" dirty="0" smtClean="0"/>
              <a:t>》</a:t>
            </a:r>
            <a:r>
              <a:rPr lang="zh-CN" altLang="en-US" dirty="0" smtClean="0"/>
              <a:t>和目录简介</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二、职业性皮肤病</a:t>
            </a:r>
            <a:endParaRPr lang="en-US" altLang="zh-CN" dirty="0" smtClean="0"/>
          </a:p>
          <a:p>
            <a:r>
              <a:rPr lang="en-US" altLang="zh-CN" dirty="0" smtClean="0"/>
              <a:t>       9</a:t>
            </a:r>
            <a:r>
              <a:rPr lang="zh-CN" altLang="en-US" dirty="0" smtClean="0"/>
              <a:t>种</a:t>
            </a:r>
            <a:r>
              <a:rPr lang="en-US" altLang="zh-CN" dirty="0" smtClean="0"/>
              <a:t>+</a:t>
            </a:r>
            <a:r>
              <a:rPr lang="zh-CN" altLang="en-US" dirty="0" smtClean="0"/>
              <a:t>开放  </a:t>
            </a:r>
            <a:r>
              <a:rPr lang="zh-CN" altLang="zh-CN" dirty="0" smtClean="0"/>
              <a:t>接触性皮炎</a:t>
            </a:r>
            <a:r>
              <a:rPr lang="zh-CN" altLang="en-US" dirty="0" smtClean="0"/>
              <a:t>、</a:t>
            </a:r>
            <a:r>
              <a:rPr lang="zh-CN" altLang="zh-CN" dirty="0" smtClean="0"/>
              <a:t>化学性皮肤灼伤</a:t>
            </a:r>
            <a:r>
              <a:rPr lang="zh-CN" altLang="en-US" dirty="0" smtClean="0"/>
              <a:t>等。</a:t>
            </a:r>
            <a:endParaRPr lang="en-US" altLang="zh-CN" dirty="0" smtClean="0"/>
          </a:p>
          <a:p>
            <a:r>
              <a:rPr lang="zh-CN" altLang="zh-CN" dirty="0" smtClean="0"/>
              <a:t>三、职业性眼病</a:t>
            </a:r>
            <a:r>
              <a:rPr lang="en-US" altLang="zh-CN" dirty="0" smtClean="0"/>
              <a:t>  3</a:t>
            </a:r>
            <a:r>
              <a:rPr lang="zh-CN" altLang="en-US" dirty="0" smtClean="0"/>
              <a:t>种</a:t>
            </a:r>
            <a:endParaRPr lang="zh-CN" altLang="zh-CN" dirty="0" smtClean="0"/>
          </a:p>
          <a:p>
            <a:r>
              <a:rPr lang="en-US" altLang="zh-CN" dirty="0" smtClean="0"/>
              <a:t>1.</a:t>
            </a:r>
            <a:r>
              <a:rPr lang="zh-CN" altLang="zh-CN" dirty="0" smtClean="0"/>
              <a:t>化学性眼部灼伤</a:t>
            </a:r>
          </a:p>
          <a:p>
            <a:r>
              <a:rPr lang="en-US" altLang="zh-CN" dirty="0" smtClean="0"/>
              <a:t>2.</a:t>
            </a:r>
            <a:r>
              <a:rPr lang="zh-CN" altLang="zh-CN" dirty="0" smtClean="0"/>
              <a:t>电光性眼炎</a:t>
            </a:r>
          </a:p>
          <a:p>
            <a:r>
              <a:rPr lang="en-US" altLang="zh-CN" dirty="0" smtClean="0"/>
              <a:t>3.</a:t>
            </a:r>
            <a:r>
              <a:rPr lang="zh-CN" altLang="zh-CN" dirty="0" smtClean="0"/>
              <a:t>白内障（含放射性白内障、三硝基甲苯白内障）</a:t>
            </a:r>
          </a:p>
          <a:p>
            <a:r>
              <a:rPr lang="zh-CN" altLang="zh-CN" dirty="0" smtClean="0"/>
              <a:t>四、职业性耳鼻喉口腔疾病</a:t>
            </a:r>
            <a:r>
              <a:rPr lang="en-US" altLang="zh-CN" dirty="0" smtClean="0"/>
              <a:t>  4</a:t>
            </a:r>
            <a:r>
              <a:rPr lang="zh-CN" altLang="en-US" dirty="0" smtClean="0"/>
              <a:t>种</a:t>
            </a:r>
            <a:endParaRPr lang="en-US" altLang="zh-CN" dirty="0" smtClean="0"/>
          </a:p>
          <a:p>
            <a:r>
              <a:rPr lang="en-US" altLang="zh-CN" dirty="0" smtClean="0"/>
              <a:t>      </a:t>
            </a:r>
            <a:r>
              <a:rPr lang="zh-CN" altLang="en-US" dirty="0" smtClean="0"/>
              <a:t>噪声</a:t>
            </a:r>
            <a:r>
              <a:rPr lang="zh-CN" altLang="zh-CN" dirty="0" smtClean="0"/>
              <a:t>聋</a:t>
            </a:r>
            <a:r>
              <a:rPr lang="zh-CN" altLang="en-US" dirty="0" smtClean="0"/>
              <a:t>、</a:t>
            </a:r>
            <a:r>
              <a:rPr lang="zh-CN" altLang="zh-CN" dirty="0" smtClean="0"/>
              <a:t>铬鼻病</a:t>
            </a:r>
            <a:endParaRPr lang="en-US" altLang="zh-CN" dirty="0" smtClean="0"/>
          </a:p>
          <a:p>
            <a:endParaRPr lang="zh-CN" altLang="zh-CN" dirty="0" smtClean="0"/>
          </a:p>
          <a:p>
            <a:endParaRPr lang="zh-CN" altLang="zh-CN"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4258816" cy="4686320"/>
          </a:xfrm>
        </p:spPr>
        <p:txBody>
          <a:bodyPr/>
          <a:lstStyle/>
          <a:p>
            <a:r>
              <a:rPr lang="zh-CN" altLang="en-US" b="1" dirty="0" smtClean="0">
                <a:latin typeface="仿宋_GB2312" pitchFamily="49" charset="-122"/>
                <a:ea typeface="仿宋_GB2312" pitchFamily="49" charset="-122"/>
              </a:rPr>
              <a:t>法律意义的</a:t>
            </a:r>
            <a:r>
              <a:rPr lang="zh-CN" altLang="en-US" b="1" dirty="0" smtClean="0">
                <a:solidFill>
                  <a:srgbClr val="FF0000"/>
                </a:solidFill>
                <a:latin typeface="仿宋_GB2312" pitchFamily="49" charset="-122"/>
                <a:ea typeface="仿宋_GB2312" pitchFamily="49" charset="-122"/>
              </a:rPr>
              <a:t>职业病</a:t>
            </a:r>
            <a:r>
              <a:rPr lang="zh-CN" altLang="en-US" b="1" dirty="0" smtClean="0">
                <a:latin typeface="仿宋_GB2312" pitchFamily="49" charset="-122"/>
                <a:ea typeface="仿宋_GB2312" pitchFamily="49" charset="-122"/>
              </a:rPr>
              <a:t>，是指企业、事业单位和个体经济组织</a:t>
            </a:r>
            <a:r>
              <a:rPr lang="en-US" altLang="zh-CN" b="1" dirty="0" smtClean="0">
                <a:latin typeface="仿宋_GB2312" pitchFamily="49" charset="-122"/>
                <a:ea typeface="仿宋_GB2312" pitchFamily="49" charset="-122"/>
              </a:rPr>
              <a:t>(</a:t>
            </a:r>
            <a:r>
              <a:rPr lang="zh-CN" altLang="en-US" b="1" dirty="0" smtClean="0">
                <a:latin typeface="仿宋_GB2312" pitchFamily="49" charset="-122"/>
                <a:ea typeface="仿宋_GB2312" pitchFamily="49" charset="-122"/>
              </a:rPr>
              <a:t>统称用人单位</a:t>
            </a:r>
            <a:r>
              <a:rPr lang="en-US" altLang="zh-CN" b="1" dirty="0" smtClean="0">
                <a:latin typeface="仿宋_GB2312" pitchFamily="49" charset="-122"/>
                <a:ea typeface="仿宋_GB2312" pitchFamily="49" charset="-122"/>
              </a:rPr>
              <a:t>)</a:t>
            </a:r>
            <a:r>
              <a:rPr lang="zh-CN" altLang="en-US" b="1" dirty="0" smtClean="0">
                <a:latin typeface="仿宋_GB2312" pitchFamily="49" charset="-122"/>
                <a:ea typeface="仿宋_GB2312" pitchFamily="49" charset="-122"/>
              </a:rPr>
              <a:t>的劳动者在职业活动中，因接触粉尘、放射性物质和其他有毒、有害物质等因素而引起的疾病。</a:t>
            </a:r>
          </a:p>
          <a:p>
            <a:endParaRPr lang="zh-CN" altLang="en-US" dirty="0"/>
          </a:p>
        </p:txBody>
      </p:sp>
      <p:sp>
        <p:nvSpPr>
          <p:cNvPr id="2" name="标题 1"/>
          <p:cNvSpPr>
            <a:spLocks noGrp="1"/>
          </p:cNvSpPr>
          <p:nvPr>
            <p:ph type="title"/>
          </p:nvPr>
        </p:nvSpPr>
        <p:spPr/>
        <p:txBody>
          <a:bodyPr/>
          <a:lstStyle/>
          <a:p>
            <a:r>
              <a:rPr lang="zh-CN" altLang="en-US" dirty="0" smtClean="0">
                <a:solidFill>
                  <a:srgbClr val="FF0000"/>
                </a:solidFill>
                <a:latin typeface="宋体" pitchFamily="2" charset="-122"/>
                <a:ea typeface="宋体" pitchFamily="2" charset="-122"/>
              </a:rPr>
              <a:t>职业病</a:t>
            </a:r>
            <a:endParaRPr lang="zh-CN" altLang="en-US" dirty="0">
              <a:latin typeface="宋体" pitchFamily="2" charset="-122"/>
              <a:ea typeface="宋体" pitchFamily="2" charset="-122"/>
            </a:endParaRPr>
          </a:p>
        </p:txBody>
      </p:sp>
      <p:sp>
        <p:nvSpPr>
          <p:cNvPr id="4" name="矩形 3"/>
          <p:cNvSpPr/>
          <p:nvPr/>
        </p:nvSpPr>
        <p:spPr>
          <a:xfrm>
            <a:off x="5292080" y="1844824"/>
            <a:ext cx="3024336" cy="3637919"/>
          </a:xfrm>
          <a:prstGeom prst="rect">
            <a:avLst/>
          </a:prstGeom>
        </p:spPr>
        <p:txBody>
          <a:bodyPr wrap="square">
            <a:spAutoFit/>
          </a:bodyPr>
          <a:lstStyle/>
          <a:p>
            <a:pPr marL="342900" indent="-342900">
              <a:lnSpc>
                <a:spcPct val="120000"/>
              </a:lnSpc>
              <a:spcBef>
                <a:spcPct val="20000"/>
              </a:spcBef>
              <a:buClr>
                <a:schemeClr val="tx2"/>
              </a:buClr>
              <a:buSzPct val="90000"/>
              <a:buFont typeface="Wingdings" pitchFamily="2" charset="2"/>
              <a:buChar char="l"/>
              <a:defRPr/>
            </a:pPr>
            <a:r>
              <a:rPr lang="zh-CN" altLang="en-US" sz="3200" b="1" dirty="0" smtClean="0">
                <a:solidFill>
                  <a:srgbClr val="FF0000"/>
                </a:solidFill>
                <a:latin typeface="仿宋_GB2312" pitchFamily="49" charset="-122"/>
                <a:ea typeface="仿宋_GB2312" pitchFamily="49" charset="-122"/>
              </a:rPr>
              <a:t>职业病</a:t>
            </a:r>
            <a:r>
              <a:rPr lang="zh-CN" altLang="en-US" sz="3200" b="1" dirty="0" smtClean="0">
                <a:solidFill>
                  <a:srgbClr val="0000CC"/>
                </a:solidFill>
                <a:latin typeface="仿宋_GB2312" pitchFamily="49" charset="-122"/>
                <a:ea typeface="仿宋_GB2312" pitchFamily="49" charset="-122"/>
              </a:rPr>
              <a:t>是由工作环境和劳动过程中的职业有害因素直接作用于人体引起的疾病</a:t>
            </a:r>
            <a:endParaRPr lang="zh-CN" altLang="en-US" sz="3200" b="1" dirty="0">
              <a:solidFill>
                <a:srgbClr val="0000CC"/>
              </a:solidFill>
              <a:latin typeface="仿宋_GB2312" pitchFamily="49" charset="-122"/>
              <a:ea typeface="仿宋_GB2312"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五、职业性化学中毒</a:t>
            </a:r>
            <a:r>
              <a:rPr lang="en-US" altLang="zh-CN" dirty="0" smtClean="0"/>
              <a:t>  59</a:t>
            </a:r>
            <a:r>
              <a:rPr lang="zh-CN" altLang="en-US" dirty="0" smtClean="0"/>
              <a:t>种</a:t>
            </a:r>
            <a:r>
              <a:rPr lang="en-US" altLang="zh-CN" dirty="0" smtClean="0"/>
              <a:t>+</a:t>
            </a:r>
            <a:r>
              <a:rPr lang="zh-CN" altLang="en-US" dirty="0" smtClean="0"/>
              <a:t>开放</a:t>
            </a:r>
            <a:endParaRPr lang="zh-CN" altLang="zh-CN" dirty="0" smtClean="0"/>
          </a:p>
          <a:p>
            <a:r>
              <a:rPr lang="zh-CN" altLang="en-US" dirty="0" smtClean="0"/>
              <a:t>氯气</a:t>
            </a:r>
            <a:r>
              <a:rPr lang="zh-CN" altLang="zh-CN" dirty="0" smtClean="0"/>
              <a:t>中毒</a:t>
            </a:r>
            <a:r>
              <a:rPr lang="zh-CN" altLang="en-US" dirty="0" smtClean="0"/>
              <a:t>、</a:t>
            </a:r>
            <a:r>
              <a:rPr lang="zh-CN" altLang="zh-CN" dirty="0" smtClean="0"/>
              <a:t>氨中毒</a:t>
            </a:r>
            <a:r>
              <a:rPr lang="zh-CN" altLang="en-US" dirty="0" smtClean="0"/>
              <a:t>、</a:t>
            </a:r>
            <a:r>
              <a:rPr lang="zh-CN" altLang="zh-CN" dirty="0" smtClean="0"/>
              <a:t>苯中毒</a:t>
            </a:r>
            <a:r>
              <a:rPr lang="zh-CN" altLang="en-US" dirty="0" smtClean="0"/>
              <a:t>、</a:t>
            </a:r>
            <a:r>
              <a:rPr lang="zh-CN" altLang="zh-CN" dirty="0" smtClean="0"/>
              <a:t>甲苯中毒</a:t>
            </a:r>
            <a:r>
              <a:rPr lang="zh-CN" altLang="en-US" dirty="0" smtClean="0"/>
              <a:t>、</a:t>
            </a:r>
            <a:r>
              <a:rPr lang="zh-CN" altLang="zh-CN" dirty="0" smtClean="0"/>
              <a:t>二甲苯中毒</a:t>
            </a:r>
            <a:r>
              <a:rPr lang="zh-CN" altLang="en-US" dirty="0" smtClean="0"/>
              <a:t>、</a:t>
            </a:r>
            <a:r>
              <a:rPr lang="zh-CN" altLang="zh-CN" dirty="0" smtClean="0"/>
              <a:t>正己烷中毒</a:t>
            </a:r>
            <a:r>
              <a:rPr lang="zh-CN" altLang="en-US" dirty="0" smtClean="0"/>
              <a:t>、</a:t>
            </a:r>
            <a:r>
              <a:rPr lang="zh-CN" altLang="zh-CN" dirty="0" smtClean="0"/>
              <a:t>汽油中毒</a:t>
            </a:r>
            <a:r>
              <a:rPr lang="zh-CN" altLang="en-US" dirty="0" smtClean="0"/>
              <a:t>、</a:t>
            </a:r>
            <a:r>
              <a:rPr lang="zh-CN" altLang="zh-CN" dirty="0" smtClean="0"/>
              <a:t>甲醛中毒</a:t>
            </a:r>
            <a:r>
              <a:rPr lang="zh-CN" altLang="en-US" dirty="0" smtClean="0"/>
              <a:t>等。</a:t>
            </a:r>
            <a:endParaRPr lang="zh-CN" altLang="zh-CN" dirty="0" smtClean="0"/>
          </a:p>
          <a:p>
            <a:r>
              <a:rPr lang="zh-CN" altLang="zh-CN" dirty="0" smtClean="0"/>
              <a:t>六、物理因素所致职业病</a:t>
            </a:r>
            <a:r>
              <a:rPr lang="en-US" altLang="zh-CN" dirty="0" smtClean="0"/>
              <a:t>  7</a:t>
            </a:r>
            <a:r>
              <a:rPr lang="zh-CN" altLang="en-US" dirty="0" smtClean="0"/>
              <a:t>种</a:t>
            </a:r>
            <a:endParaRPr lang="zh-CN" altLang="zh-CN" dirty="0" smtClean="0"/>
          </a:p>
          <a:p>
            <a:r>
              <a:rPr lang="en-US" altLang="zh-CN" dirty="0" smtClean="0"/>
              <a:t>   </a:t>
            </a:r>
            <a:r>
              <a:rPr lang="zh-CN" altLang="zh-CN" dirty="0" smtClean="0"/>
              <a:t>激光所致眼（角膜、晶状体、视网膜）损伤</a:t>
            </a:r>
            <a:r>
              <a:rPr lang="zh-CN" altLang="en-US" dirty="0" smtClean="0"/>
              <a:t>等。</a:t>
            </a:r>
            <a:endParaRPr lang="en-US" altLang="zh-CN" dirty="0" smtClean="0"/>
          </a:p>
          <a:p>
            <a:r>
              <a:rPr lang="zh-CN" altLang="zh-CN" dirty="0" smtClean="0"/>
              <a:t>七、职业性放射性疾病</a:t>
            </a:r>
            <a:r>
              <a:rPr lang="en-US" altLang="zh-CN" dirty="0" smtClean="0"/>
              <a:t>  10</a:t>
            </a:r>
            <a:r>
              <a:rPr lang="zh-CN" altLang="en-US" dirty="0" smtClean="0"/>
              <a:t>种</a:t>
            </a:r>
            <a:r>
              <a:rPr lang="en-US" altLang="zh-CN" dirty="0" smtClean="0"/>
              <a:t>+</a:t>
            </a:r>
            <a:r>
              <a:rPr lang="zh-CN" altLang="en-US" dirty="0" smtClean="0"/>
              <a:t>开放</a:t>
            </a:r>
            <a:endParaRPr lang="en-US" altLang="zh-CN" dirty="0" smtClean="0"/>
          </a:p>
          <a:p>
            <a:r>
              <a:rPr lang="zh-CN" altLang="zh-CN" dirty="0" smtClean="0"/>
              <a:t>八、职业性传染病</a:t>
            </a:r>
            <a:r>
              <a:rPr lang="en-US" altLang="zh-CN" dirty="0" smtClean="0"/>
              <a:t>  5</a:t>
            </a:r>
            <a:r>
              <a:rPr lang="zh-CN" altLang="en-US" dirty="0" smtClean="0"/>
              <a:t>种</a:t>
            </a:r>
            <a:endParaRPr lang="en-US" altLang="zh-CN" dirty="0" smtClean="0"/>
          </a:p>
          <a:p>
            <a:r>
              <a:rPr lang="en-US" altLang="zh-CN" dirty="0" smtClean="0"/>
              <a:t>    </a:t>
            </a:r>
            <a:r>
              <a:rPr lang="zh-CN" altLang="zh-CN" dirty="0" smtClean="0"/>
              <a:t>艾滋病（限于医疗卫生人员及人民警察）莱姆病</a:t>
            </a:r>
            <a:r>
              <a:rPr lang="zh-CN" altLang="en-US" dirty="0" smtClean="0"/>
              <a:t>（林业人员，蜱虫）</a:t>
            </a:r>
            <a:endParaRPr lang="zh-CN" altLang="zh-CN" dirty="0" smtClean="0"/>
          </a:p>
          <a:p>
            <a:endParaRPr lang="zh-CN" altLang="zh-CN" dirty="0" smtClean="0"/>
          </a:p>
          <a:p>
            <a:endParaRPr lang="zh-CN" altLang="zh-CN" dirty="0" smtClean="0"/>
          </a:p>
          <a:p>
            <a:endParaRPr lang="zh-CN" altLang="zh-CN"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九、职业性肿瘤</a:t>
            </a:r>
            <a:r>
              <a:rPr lang="en-US" altLang="zh-CN" dirty="0" smtClean="0"/>
              <a:t>  11</a:t>
            </a:r>
            <a:r>
              <a:rPr lang="zh-CN" altLang="en-US" dirty="0" smtClean="0"/>
              <a:t>种</a:t>
            </a:r>
            <a:endParaRPr lang="en-US" altLang="zh-CN" dirty="0" smtClean="0"/>
          </a:p>
          <a:p>
            <a:r>
              <a:rPr lang="en-US" altLang="zh-CN" dirty="0" smtClean="0"/>
              <a:t>      </a:t>
            </a:r>
            <a:r>
              <a:rPr lang="zh-CN" altLang="zh-CN" dirty="0" smtClean="0"/>
              <a:t>石棉所致肺癌、间皮瘤</a:t>
            </a:r>
            <a:r>
              <a:rPr lang="zh-CN" altLang="en-US" dirty="0" smtClean="0"/>
              <a:t>；</a:t>
            </a:r>
            <a:r>
              <a:rPr lang="zh-CN" altLang="zh-CN" dirty="0" smtClean="0"/>
              <a:t>联苯胺所致膀胱癌</a:t>
            </a:r>
            <a:r>
              <a:rPr lang="zh-CN" altLang="en-US" dirty="0" smtClean="0"/>
              <a:t>；</a:t>
            </a:r>
            <a:r>
              <a:rPr lang="en-US" altLang="zh-CN" dirty="0" smtClean="0"/>
              <a:t>.</a:t>
            </a:r>
            <a:r>
              <a:rPr lang="zh-CN" altLang="zh-CN" dirty="0" smtClean="0"/>
              <a:t>苯所致白血病</a:t>
            </a:r>
            <a:r>
              <a:rPr lang="zh-CN" altLang="en-US" dirty="0" smtClean="0"/>
              <a:t>等。</a:t>
            </a:r>
            <a:endParaRPr lang="en-US" altLang="zh-CN" dirty="0" smtClean="0"/>
          </a:p>
          <a:p>
            <a:r>
              <a:rPr lang="zh-CN" altLang="zh-CN" dirty="0" smtClean="0"/>
              <a:t>十、其他职业病</a:t>
            </a:r>
            <a:r>
              <a:rPr lang="en-US" altLang="zh-CN" dirty="0" smtClean="0"/>
              <a:t>   3</a:t>
            </a:r>
            <a:r>
              <a:rPr lang="zh-CN" altLang="en-US" dirty="0" smtClean="0"/>
              <a:t>种</a:t>
            </a:r>
            <a:endParaRPr lang="zh-CN" altLang="zh-CN" dirty="0" smtClean="0"/>
          </a:p>
          <a:p>
            <a:endParaRPr lang="zh-CN" altLang="zh-CN" dirty="0" smtClean="0"/>
          </a:p>
          <a:p>
            <a:endParaRPr lang="zh-CN" altLang="zh-CN"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高毒物质是指列入</a:t>
            </a:r>
            <a:r>
              <a:rPr lang="en-US" altLang="zh-CN" dirty="0" smtClean="0"/>
              <a:t>《</a:t>
            </a:r>
            <a:r>
              <a:rPr lang="zh-CN" altLang="en-US" dirty="0" smtClean="0"/>
              <a:t>高毒物品名录</a:t>
            </a:r>
            <a:r>
              <a:rPr lang="en-US" altLang="zh-CN" dirty="0" smtClean="0"/>
              <a:t>》</a:t>
            </a:r>
            <a:r>
              <a:rPr lang="zh-CN" altLang="en-US" dirty="0" smtClean="0"/>
              <a:t>中需要进行特种管理的物质。本所主要有：氨、苯、甲醛、肼；联氨、硫化氢、氯；氯气、石棉总尘</a:t>
            </a:r>
            <a:r>
              <a:rPr lang="en-US" altLang="zh-CN" dirty="0" smtClean="0"/>
              <a:t>/</a:t>
            </a:r>
            <a:r>
              <a:rPr lang="zh-CN" altLang="en-US" dirty="0" smtClean="0"/>
              <a:t>纤维、一氧化碳等。以甲醛、苯为例。</a:t>
            </a:r>
            <a:endParaRPr lang="en-US" altLang="zh-CN" dirty="0" smtClean="0"/>
          </a:p>
          <a:p>
            <a:endParaRPr lang="en-US" altLang="zh-CN" dirty="0" smtClean="0"/>
          </a:p>
          <a:p>
            <a:endParaRPr lang="zh-CN" altLang="en-US" dirty="0"/>
          </a:p>
        </p:txBody>
      </p:sp>
      <p:sp>
        <p:nvSpPr>
          <p:cNvPr id="3" name="标题 2"/>
          <p:cNvSpPr>
            <a:spLocks noGrp="1"/>
          </p:cNvSpPr>
          <p:nvPr>
            <p:ph type="title"/>
          </p:nvPr>
        </p:nvSpPr>
        <p:spPr/>
        <p:txBody>
          <a:bodyPr/>
          <a:lstStyle/>
          <a:p>
            <a:r>
              <a:rPr lang="en-US" altLang="zh-CN" dirty="0" smtClean="0"/>
              <a:t>《</a:t>
            </a:r>
            <a:r>
              <a:rPr lang="zh-CN" altLang="en-US" dirty="0" smtClean="0"/>
              <a:t>高毒物品名录</a:t>
            </a:r>
            <a:r>
              <a:rPr lang="en-US" altLang="zh-CN" dirty="0" smtClean="0"/>
              <a:t>》</a:t>
            </a:r>
            <a:r>
              <a:rPr lang="zh-CN" altLang="en-US" dirty="0" smtClean="0"/>
              <a:t>简介</a:t>
            </a:r>
            <a:endParaRPr lang="zh-CN" altLang="en-US" dirty="0"/>
          </a:p>
        </p:txBody>
      </p:sp>
      <p:graphicFrame>
        <p:nvGraphicFramePr>
          <p:cNvPr id="4" name="表格 3"/>
          <p:cNvGraphicFramePr>
            <a:graphicFrameLocks noGrp="1"/>
          </p:cNvGraphicFramePr>
          <p:nvPr/>
        </p:nvGraphicFramePr>
        <p:xfrm>
          <a:off x="611559" y="3501009"/>
          <a:ext cx="7632849" cy="1688583"/>
        </p:xfrm>
        <a:graphic>
          <a:graphicData uri="http://schemas.openxmlformats.org/drawingml/2006/table">
            <a:tbl>
              <a:tblPr firstRow="1" bandRow="1">
                <a:tableStyleId>{5C22544A-7EE6-4342-B048-85BDC9FD1C3A}</a:tableStyleId>
              </a:tblPr>
              <a:tblGrid>
                <a:gridCol w="1081941"/>
                <a:gridCol w="1971198"/>
                <a:gridCol w="1526570"/>
                <a:gridCol w="1526570"/>
                <a:gridCol w="1526570"/>
              </a:tblGrid>
              <a:tr h="562861">
                <a:tc>
                  <a:txBody>
                    <a:bodyPr/>
                    <a:lstStyle/>
                    <a:p>
                      <a:r>
                        <a:rPr lang="zh-CN" altLang="en-US" dirty="0" smtClean="0"/>
                        <a:t>序号</a:t>
                      </a:r>
                      <a:endParaRPr lang="zh-CN" altLang="en-US" dirty="0"/>
                    </a:p>
                  </a:txBody>
                  <a:tcPr/>
                </a:tc>
                <a:tc>
                  <a:txBody>
                    <a:bodyPr/>
                    <a:lstStyle/>
                    <a:p>
                      <a:r>
                        <a:rPr lang="zh-CN" altLang="en-US" dirty="0" smtClean="0"/>
                        <a:t>毒物名称</a:t>
                      </a:r>
                      <a:endParaRPr lang="zh-CN" altLang="en-US" dirty="0"/>
                    </a:p>
                  </a:txBody>
                  <a:tcPr/>
                </a:tc>
                <a:tc>
                  <a:txBody>
                    <a:bodyPr/>
                    <a:lstStyle/>
                    <a:p>
                      <a:r>
                        <a:rPr lang="en-US" altLang="zh-CN" dirty="0" smtClean="0"/>
                        <a:t>MAC</a:t>
                      </a:r>
                      <a:endParaRPr lang="zh-CN" altLang="en-US" dirty="0"/>
                    </a:p>
                  </a:txBody>
                  <a:tcPr/>
                </a:tc>
                <a:tc>
                  <a:txBody>
                    <a:bodyPr/>
                    <a:lstStyle/>
                    <a:p>
                      <a:r>
                        <a:rPr lang="en-US" altLang="zh-CN" dirty="0" smtClean="0"/>
                        <a:t>PC-TWA</a:t>
                      </a:r>
                      <a:endParaRPr lang="zh-CN" altLang="en-US" dirty="0"/>
                    </a:p>
                  </a:txBody>
                  <a:tcPr/>
                </a:tc>
                <a:tc>
                  <a:txBody>
                    <a:bodyPr/>
                    <a:lstStyle/>
                    <a:p>
                      <a:r>
                        <a:rPr lang="en-US" altLang="zh-CN" dirty="0" smtClean="0"/>
                        <a:t>PC-STEL</a:t>
                      </a:r>
                      <a:endParaRPr lang="zh-CN" altLang="en-US" dirty="0"/>
                    </a:p>
                  </a:txBody>
                  <a:tcPr/>
                </a:tc>
              </a:tr>
              <a:tr h="562861">
                <a:tc>
                  <a:txBody>
                    <a:bodyPr/>
                    <a:lstStyle/>
                    <a:p>
                      <a:r>
                        <a:rPr lang="en-US" altLang="zh-CN" dirty="0" smtClean="0"/>
                        <a:t>4</a:t>
                      </a:r>
                      <a:endParaRPr lang="zh-CN" altLang="en-US" dirty="0"/>
                    </a:p>
                  </a:txBody>
                  <a:tcPr/>
                </a:tc>
                <a:tc>
                  <a:txBody>
                    <a:bodyPr/>
                    <a:lstStyle/>
                    <a:p>
                      <a:r>
                        <a:rPr lang="zh-CN" altLang="en-US" dirty="0" smtClean="0"/>
                        <a:t>苯</a:t>
                      </a:r>
                      <a:endParaRPr lang="zh-CN" altLang="en-US" dirty="0"/>
                    </a:p>
                  </a:txBody>
                  <a:tcPr/>
                </a:tc>
                <a:tc>
                  <a:txBody>
                    <a:bodyPr/>
                    <a:lstStyle/>
                    <a:p>
                      <a:r>
                        <a:rPr lang="en-US" altLang="zh-CN" dirty="0" smtClean="0"/>
                        <a:t>----</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10</a:t>
                      </a:r>
                      <a:endParaRPr lang="zh-CN" altLang="en-US" dirty="0"/>
                    </a:p>
                  </a:txBody>
                  <a:tcPr/>
                </a:tc>
              </a:tr>
              <a:tr h="562861">
                <a:tc>
                  <a:txBody>
                    <a:bodyPr/>
                    <a:lstStyle/>
                    <a:p>
                      <a:r>
                        <a:rPr lang="en-US" altLang="zh-CN" dirty="0" smtClean="0"/>
                        <a:t>26</a:t>
                      </a:r>
                      <a:endParaRPr lang="zh-CN" altLang="en-US" dirty="0"/>
                    </a:p>
                  </a:txBody>
                  <a:tcPr/>
                </a:tc>
                <a:tc>
                  <a:txBody>
                    <a:bodyPr/>
                    <a:lstStyle/>
                    <a:p>
                      <a:r>
                        <a:rPr lang="zh-CN" altLang="en-US" dirty="0" smtClean="0"/>
                        <a:t>甲醛</a:t>
                      </a:r>
                      <a:endParaRPr lang="zh-CN" altLang="en-US" dirty="0"/>
                    </a:p>
                  </a:txBody>
                  <a:tcPr/>
                </a:tc>
                <a:tc>
                  <a:txBody>
                    <a:bodyPr/>
                    <a:lstStyle/>
                    <a:p>
                      <a:r>
                        <a:rPr lang="en-US" altLang="zh-CN" dirty="0" smtClean="0"/>
                        <a:t>0.5</a:t>
                      </a:r>
                      <a:endParaRPr lang="zh-CN" altLang="en-US" dirty="0"/>
                    </a:p>
                  </a:txBody>
                  <a:tcPr/>
                </a:tc>
                <a:tc>
                  <a:txBody>
                    <a:bodyPr/>
                    <a:lstStyle/>
                    <a:p>
                      <a:r>
                        <a:rPr lang="en-US" altLang="zh-CN" dirty="0" smtClean="0"/>
                        <a:t>---</a:t>
                      </a:r>
                      <a:endParaRPr lang="zh-CN" altLang="en-US" dirty="0"/>
                    </a:p>
                  </a:txBody>
                  <a:tcPr/>
                </a:tc>
                <a:tc>
                  <a:txBody>
                    <a:bodyPr/>
                    <a:lstStyle/>
                    <a:p>
                      <a:r>
                        <a:rPr lang="en-US" altLang="zh-CN" dirty="0" smtClean="0"/>
                        <a:t>----</a:t>
                      </a:r>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dirty="0" smtClean="0"/>
          </a:p>
          <a:p>
            <a:pPr marL="274320" indent="-274320" fontAlgn="base">
              <a:spcBef>
                <a:spcPts val="672"/>
              </a:spcBef>
              <a:buClr>
                <a:srgbClr val="FF0000"/>
              </a:buClr>
              <a:buSzPct val="60000"/>
              <a:buFont typeface="Wingdings"/>
              <a:buChar char="Ø"/>
            </a:pPr>
            <a:r>
              <a:rPr lang="zh-CN" altLang="zh-CN" sz="2400" dirty="0" smtClean="0">
                <a:latin typeface="Times New Roman"/>
                <a:ea typeface="隶书"/>
              </a:rPr>
              <a:t>最高容许浓度（</a:t>
            </a:r>
            <a:r>
              <a:rPr lang="en-US" altLang="zh-CN" sz="2400" dirty="0" smtClean="0">
                <a:latin typeface="Times New Roman"/>
                <a:ea typeface="隶书"/>
              </a:rPr>
              <a:t>MAC</a:t>
            </a:r>
            <a:r>
              <a:rPr lang="zh-CN" altLang="zh-CN" sz="2400" dirty="0" smtClean="0">
                <a:latin typeface="Times New Roman"/>
                <a:ea typeface="隶书"/>
              </a:rPr>
              <a:t>）：是指工作地点空气中任何一次有代表性的采样测定均不得超过的浓度。</a:t>
            </a:r>
            <a:endParaRPr lang="zh-CN" altLang="zh-CN" sz="2400" dirty="0" smtClean="0"/>
          </a:p>
          <a:p>
            <a:pPr marL="274320" indent="-274320" fontAlgn="base">
              <a:spcBef>
                <a:spcPts val="672"/>
              </a:spcBef>
            </a:pPr>
            <a:r>
              <a:rPr lang="zh-CN" altLang="zh-CN" sz="2400" dirty="0" smtClean="0">
                <a:latin typeface="Times New Roman"/>
                <a:ea typeface="隶书"/>
              </a:rPr>
              <a:t>时间加权平均阈限值（</a:t>
            </a:r>
            <a:r>
              <a:rPr lang="en-US" altLang="zh-CN" sz="2400" dirty="0" smtClean="0">
                <a:latin typeface="Times New Roman"/>
                <a:ea typeface="隶书"/>
              </a:rPr>
              <a:t>PC-TWA</a:t>
            </a:r>
            <a:r>
              <a:rPr lang="zh-CN" altLang="zh-CN" sz="2400" dirty="0" smtClean="0">
                <a:latin typeface="Times New Roman"/>
                <a:ea typeface="隶书"/>
              </a:rPr>
              <a:t>）：指正常</a:t>
            </a:r>
            <a:r>
              <a:rPr lang="en-US" altLang="zh-CN" sz="2400" dirty="0" smtClean="0">
                <a:latin typeface="Times New Roman"/>
                <a:ea typeface="隶书"/>
              </a:rPr>
              <a:t>8</a:t>
            </a:r>
            <a:r>
              <a:rPr lang="zh-CN" altLang="zh-CN" sz="2400" dirty="0" smtClean="0">
                <a:latin typeface="Times New Roman"/>
                <a:ea typeface="隶书"/>
              </a:rPr>
              <a:t>小时工作日或</a:t>
            </a:r>
            <a:r>
              <a:rPr lang="en-US" altLang="zh-CN" sz="2400" dirty="0" smtClean="0">
                <a:latin typeface="Times New Roman"/>
                <a:ea typeface="隶书"/>
              </a:rPr>
              <a:t>40</a:t>
            </a:r>
            <a:r>
              <a:rPr lang="zh-CN" altLang="zh-CN" sz="2400" dirty="0" smtClean="0">
                <a:latin typeface="Times New Roman"/>
                <a:ea typeface="隶书"/>
              </a:rPr>
              <a:t>小时工作周的时间加权平均浓度不得超过的接触限值。</a:t>
            </a:r>
            <a:endParaRPr lang="zh-CN" altLang="zh-CN" dirty="0" smtClean="0"/>
          </a:p>
          <a:p>
            <a:pPr marL="274320" indent="-274320" fontAlgn="base">
              <a:spcBef>
                <a:spcPts val="672"/>
              </a:spcBef>
            </a:pPr>
            <a:r>
              <a:rPr lang="zh-CN" altLang="zh-CN" sz="2400" dirty="0" smtClean="0">
                <a:latin typeface="Times New Roman"/>
                <a:ea typeface="隶书"/>
              </a:rPr>
              <a:t>短时间接触阈限值（</a:t>
            </a:r>
            <a:r>
              <a:rPr lang="en-US" altLang="zh-CN" sz="2400" dirty="0" smtClean="0">
                <a:latin typeface="Times New Roman"/>
                <a:ea typeface="隶书"/>
              </a:rPr>
              <a:t>PC-STEL</a:t>
            </a:r>
            <a:r>
              <a:rPr lang="zh-CN" altLang="zh-CN" sz="2400" dirty="0" smtClean="0">
                <a:latin typeface="Times New Roman"/>
                <a:ea typeface="隶书"/>
              </a:rPr>
              <a:t>）：是在一个工作日的任何时间均不得超过的</a:t>
            </a:r>
            <a:r>
              <a:rPr lang="en-US" altLang="zh-CN" sz="2400" dirty="0" smtClean="0">
                <a:latin typeface="Times New Roman"/>
                <a:ea typeface="隶书"/>
              </a:rPr>
              <a:t>15</a:t>
            </a:r>
            <a:r>
              <a:rPr lang="zh-CN" altLang="zh-CN" sz="2400" dirty="0" smtClean="0">
                <a:latin typeface="Times New Roman"/>
                <a:ea typeface="隶书"/>
              </a:rPr>
              <a:t>分钟时间加权平均接触限值。每天接触不得超过</a:t>
            </a:r>
            <a:r>
              <a:rPr lang="en-US" altLang="zh-CN" sz="2400" dirty="0" smtClean="0">
                <a:latin typeface="Times New Roman"/>
                <a:ea typeface="隶书"/>
              </a:rPr>
              <a:t>4</a:t>
            </a:r>
            <a:r>
              <a:rPr lang="zh-CN" altLang="zh-CN" sz="2400" dirty="0" smtClean="0">
                <a:latin typeface="Times New Roman"/>
                <a:ea typeface="隶书"/>
              </a:rPr>
              <a:t>次，且前后两次接触之间至少要间隔</a:t>
            </a:r>
            <a:r>
              <a:rPr lang="en-US" altLang="zh-CN" sz="2400" dirty="0" smtClean="0">
                <a:latin typeface="Times New Roman"/>
                <a:ea typeface="隶书"/>
              </a:rPr>
              <a:t>60</a:t>
            </a:r>
            <a:r>
              <a:rPr lang="zh-CN" altLang="zh-CN" sz="2400" dirty="0" smtClean="0">
                <a:latin typeface="Times New Roman"/>
                <a:ea typeface="隶书"/>
              </a:rPr>
              <a:t>分钟。</a:t>
            </a:r>
            <a:endParaRPr lang="zh-CN" altLang="zh-CN" dirty="0" smtClean="0"/>
          </a:p>
          <a:p>
            <a:endParaRPr lang="zh-CN" altLang="en-US"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      1</a:t>
            </a:r>
            <a:r>
              <a:rPr lang="zh-CN" altLang="zh-CN" dirty="0" smtClean="0"/>
              <a:t>．有明确的因果关系或剂量反应关系。</a:t>
            </a:r>
            <a:r>
              <a:rPr lang="en-US" altLang="zh-CN" dirty="0" smtClean="0"/>
              <a:t> </a:t>
            </a:r>
            <a:br>
              <a:rPr lang="en-US" altLang="zh-CN" dirty="0" smtClean="0"/>
            </a:br>
            <a:r>
              <a:rPr lang="zh-CN" altLang="zh-CN" dirty="0" smtClean="0"/>
              <a:t>　　</a:t>
            </a:r>
            <a:r>
              <a:rPr lang="en-US" altLang="zh-CN" dirty="0" smtClean="0"/>
              <a:t>2. </a:t>
            </a:r>
            <a:r>
              <a:rPr lang="zh-CN" altLang="zh-CN" dirty="0" smtClean="0"/>
              <a:t>有一定数量的暴露</a:t>
            </a:r>
            <a:r>
              <a:rPr lang="zh-CN" altLang="en-US" dirty="0" smtClean="0"/>
              <a:t>时间。</a:t>
            </a:r>
            <a:r>
              <a:rPr lang="en-US" altLang="zh-CN" dirty="0" smtClean="0"/>
              <a:t> </a:t>
            </a:r>
            <a:br>
              <a:rPr lang="en-US" altLang="zh-CN" dirty="0" smtClean="0"/>
            </a:br>
            <a:r>
              <a:rPr lang="zh-CN" altLang="zh-CN" dirty="0" smtClean="0"/>
              <a:t>　　</a:t>
            </a:r>
            <a:r>
              <a:rPr lang="en-US" altLang="zh-CN" dirty="0" smtClean="0"/>
              <a:t>3</a:t>
            </a:r>
            <a:r>
              <a:rPr lang="zh-CN" altLang="zh-CN" dirty="0" smtClean="0"/>
              <a:t>．有可靠的医学认定方法。</a:t>
            </a:r>
            <a:r>
              <a:rPr lang="en-US" altLang="zh-CN" dirty="0" smtClean="0"/>
              <a:t> </a:t>
            </a:r>
            <a:br>
              <a:rPr lang="en-US" altLang="zh-CN" dirty="0" smtClean="0"/>
            </a:br>
            <a:r>
              <a:rPr lang="zh-CN" altLang="zh-CN" dirty="0" smtClean="0"/>
              <a:t>　　</a:t>
            </a:r>
            <a:r>
              <a:rPr lang="en-US" altLang="zh-CN" dirty="0" smtClean="0"/>
              <a:t>4</a:t>
            </a:r>
            <a:r>
              <a:rPr lang="zh-CN" altLang="zh-CN" dirty="0" smtClean="0"/>
              <a:t>．通过限定条件可明确界定职业人群和非职业人群。</a:t>
            </a:r>
            <a:r>
              <a:rPr lang="en-US" altLang="zh-CN" dirty="0" smtClean="0"/>
              <a:t> </a:t>
            </a:r>
            <a:br>
              <a:rPr lang="en-US" altLang="zh-CN" dirty="0" smtClean="0"/>
            </a:br>
            <a:r>
              <a:rPr lang="zh-CN" altLang="zh-CN" dirty="0" smtClean="0"/>
              <a:t>　　</a:t>
            </a:r>
            <a:r>
              <a:rPr lang="en-US" altLang="zh-CN" dirty="0" smtClean="0"/>
              <a:t>5</a:t>
            </a:r>
            <a:r>
              <a:rPr lang="zh-CN" altLang="zh-CN" dirty="0" smtClean="0"/>
              <a:t>．患者为职业人群，即存在特异性。</a:t>
            </a:r>
            <a:endParaRPr lang="en-US" altLang="zh-CN" dirty="0" smtClean="0"/>
          </a:p>
          <a:p>
            <a:r>
              <a:rPr lang="en-US" altLang="zh-CN" dirty="0" smtClean="0"/>
              <a:t>      6.  </a:t>
            </a:r>
            <a:r>
              <a:rPr lang="zh-CN" altLang="en-US" dirty="0" smtClean="0"/>
              <a:t>判断标准</a:t>
            </a:r>
            <a:endParaRPr lang="en-US" altLang="zh-CN" dirty="0" smtClean="0"/>
          </a:p>
          <a:p>
            <a:r>
              <a:rPr lang="en-US" altLang="zh-CN" dirty="0" smtClean="0"/>
              <a:t>           </a:t>
            </a:r>
            <a:r>
              <a:rPr lang="zh-CN" altLang="zh-CN" b="1" dirty="0" smtClean="0"/>
              <a:t>《职业病分类和目录》</a:t>
            </a:r>
            <a:endParaRPr lang="en-US" altLang="zh-CN" b="1" dirty="0" smtClean="0"/>
          </a:p>
          <a:p>
            <a:r>
              <a:rPr lang="en-US" altLang="zh-CN" b="1" dirty="0" smtClean="0"/>
              <a:t>           </a:t>
            </a:r>
            <a:r>
              <a:rPr lang="zh-CN" altLang="zh-CN" b="1" dirty="0" smtClean="0"/>
              <a:t>《职业病诊断鉴定管理办法》</a:t>
            </a:r>
            <a:r>
              <a:rPr lang="en-US" altLang="zh-CN" dirty="0" smtClean="0"/>
              <a:t/>
            </a:r>
            <a:br>
              <a:rPr lang="en-US" altLang="zh-CN" dirty="0" smtClean="0"/>
            </a:br>
            <a:endParaRPr lang="zh-CN" altLang="en-US" dirty="0"/>
          </a:p>
        </p:txBody>
      </p:sp>
      <p:sp>
        <p:nvSpPr>
          <p:cNvPr id="3" name="标题 2"/>
          <p:cNvSpPr>
            <a:spLocks noGrp="1"/>
          </p:cNvSpPr>
          <p:nvPr>
            <p:ph type="title"/>
          </p:nvPr>
        </p:nvSpPr>
        <p:spPr/>
        <p:txBody>
          <a:bodyPr>
            <a:normAutofit/>
          </a:bodyPr>
          <a:lstStyle/>
          <a:p>
            <a:r>
              <a:rPr lang="zh-CN" altLang="en-US" dirty="0" smtClean="0"/>
              <a:t>如何判定是否患有</a:t>
            </a:r>
            <a:r>
              <a:rPr lang="zh-CN" altLang="zh-CN" dirty="0" smtClean="0"/>
              <a:t>职业病？ </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劳动者被诊断为职业病，依照《职业病防治法》和《</a:t>
            </a:r>
            <a:r>
              <a:rPr lang="en-US" altLang="zh-CN" dirty="0" err="1" smtClean="0">
                <a:hlinkClick r:id="rId2"/>
              </a:rPr>
              <a:t>工伤保险条例</a:t>
            </a:r>
            <a:r>
              <a:rPr lang="zh-CN" altLang="zh-CN" dirty="0" smtClean="0"/>
              <a:t>》的规定，享受相应待遇。所在单位参加了工伤保险的，分别由工伤保险基金和用人单位支付相应待遇；未参加工伤保险的，其待遇由用人单位支付。</a:t>
            </a:r>
            <a:r>
              <a:rPr lang="en-US" altLang="zh-CN" dirty="0" smtClean="0"/>
              <a:t> </a:t>
            </a:r>
            <a:br>
              <a:rPr lang="en-US" altLang="zh-CN" dirty="0" smtClean="0"/>
            </a:br>
            <a:r>
              <a:rPr lang="zh-CN" altLang="zh-CN" dirty="0" smtClean="0"/>
              <a:t>　　用人单位不存在或者无法确认劳动关系的职业病病人，可以向地方人民政府申请医疗救助和生活等方面的救助。</a:t>
            </a:r>
            <a:r>
              <a:rPr lang="en-US" altLang="zh-CN" baseline="30000" dirty="0" smtClean="0"/>
              <a:t>[2]</a:t>
            </a:r>
            <a:endParaRPr lang="zh-CN" altLang="en-US" dirty="0"/>
          </a:p>
        </p:txBody>
      </p:sp>
      <p:sp>
        <p:nvSpPr>
          <p:cNvPr id="3" name="标题 2"/>
          <p:cNvSpPr>
            <a:spLocks noGrp="1"/>
          </p:cNvSpPr>
          <p:nvPr>
            <p:ph type="title"/>
          </p:nvPr>
        </p:nvSpPr>
        <p:spPr/>
        <p:txBody>
          <a:bodyPr>
            <a:normAutofit fontScale="90000"/>
          </a:bodyPr>
          <a:lstStyle/>
          <a:p>
            <a:r>
              <a:rPr lang="zh-CN" altLang="zh-CN" dirty="0" smtClean="0"/>
              <a:t>职业病人享受什么待遇？</a:t>
            </a:r>
            <a:r>
              <a:rPr lang="en-US" altLang="zh-CN" dirty="0" smtClean="0"/>
              <a:t> </a:t>
            </a:r>
            <a:br>
              <a:rPr lang="en-US" altLang="zh-CN" dirty="0" smtClean="0"/>
            </a:b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20000"/>
          </a:bodyPr>
          <a:lstStyle/>
          <a:p>
            <a:r>
              <a:rPr lang="zh-CN" altLang="en-US" dirty="0" smtClean="0"/>
              <a:t>“</a:t>
            </a:r>
            <a:r>
              <a:rPr lang="zh-CN" altLang="zh-CN" dirty="0" smtClean="0"/>
              <a:t>第三十三条 用人单位与劳动者订立劳动合同（含聘用合同，下同）时，应当</a:t>
            </a:r>
            <a:r>
              <a:rPr lang="zh-CN" altLang="zh-CN" dirty="0" smtClean="0">
                <a:solidFill>
                  <a:srgbClr val="FF0066"/>
                </a:solidFill>
              </a:rPr>
              <a:t>将工作过程中可能产生的职业病危害及其后果、职业病防护措施和待遇等如实告知劳动者，</a:t>
            </a:r>
            <a:r>
              <a:rPr lang="zh-CN" altLang="zh-CN" dirty="0" smtClean="0"/>
              <a:t>并在劳动合同中写明，不得隐瞒或者欺骗。</a:t>
            </a:r>
            <a:r>
              <a:rPr lang="zh-CN" altLang="en-US" dirty="0" smtClean="0"/>
              <a:t>”</a:t>
            </a:r>
            <a:endParaRPr lang="zh-CN" altLang="zh-CN" dirty="0" smtClean="0"/>
          </a:p>
          <a:p>
            <a:r>
              <a:rPr lang="en-US" altLang="zh-CN" dirty="0" smtClean="0"/>
              <a:t> </a:t>
            </a:r>
            <a:endParaRPr lang="zh-CN" altLang="zh-CN" dirty="0" smtClean="0"/>
          </a:p>
          <a:p>
            <a:r>
              <a:rPr lang="zh-CN" altLang="zh-CN" dirty="0" smtClean="0"/>
              <a:t>劳动者在已订立劳动合同期间因</a:t>
            </a:r>
            <a:r>
              <a:rPr lang="zh-CN" altLang="zh-CN" dirty="0" smtClean="0">
                <a:solidFill>
                  <a:srgbClr val="FF0066"/>
                </a:solidFill>
              </a:rPr>
              <a:t>工作岗位或者工作内容变更</a:t>
            </a:r>
            <a:r>
              <a:rPr lang="zh-CN" altLang="zh-CN" dirty="0" smtClean="0"/>
              <a:t>，从事与所订立劳动合同中未告知的存在职业病危害的作业时，用人单位应当依照前款规定，向劳动者履行如实告知的义务，并协商变更原劳动合同相关条款。</a:t>
            </a:r>
          </a:p>
          <a:p>
            <a:r>
              <a:rPr lang="en-US" altLang="zh-CN" dirty="0" smtClean="0"/>
              <a:t> </a:t>
            </a:r>
            <a:endParaRPr lang="zh-CN" altLang="zh-CN" dirty="0" smtClean="0"/>
          </a:p>
          <a:p>
            <a:r>
              <a:rPr lang="zh-CN" altLang="zh-CN" dirty="0" smtClean="0"/>
              <a:t>用人单位违反前两款规定的，劳动者有权拒绝从事存在职业病危害的作业，用人单位不得因此解除与劳动者所订立的劳动合同。</a:t>
            </a:r>
          </a:p>
          <a:p>
            <a:endParaRPr lang="zh-CN" altLang="en-US" dirty="0"/>
          </a:p>
        </p:txBody>
      </p:sp>
      <p:sp>
        <p:nvSpPr>
          <p:cNvPr id="3" name="标题 2"/>
          <p:cNvSpPr>
            <a:spLocks noGrp="1"/>
          </p:cNvSpPr>
          <p:nvPr>
            <p:ph type="title"/>
          </p:nvPr>
        </p:nvSpPr>
        <p:spPr/>
        <p:txBody>
          <a:bodyPr>
            <a:normAutofit fontScale="90000"/>
          </a:bodyPr>
          <a:lstStyle/>
          <a:p>
            <a:r>
              <a:rPr lang="zh-CN" altLang="en-US" dirty="0" smtClean="0"/>
              <a:t>职业病防治法</a:t>
            </a:r>
            <a:r>
              <a:rPr lang="en-US" altLang="zh-CN" dirty="0" smtClean="0"/>
              <a:t/>
            </a:r>
            <a:br>
              <a:rPr lang="en-US" altLang="zh-CN" dirty="0" smtClean="0"/>
            </a:br>
            <a:r>
              <a:rPr lang="zh-CN" altLang="zh-CN" dirty="0" smtClean="0"/>
              <a:t>第三章 劳动过程中的防护与管理</a:t>
            </a:r>
            <a:br>
              <a:rPr lang="zh-CN" altLang="zh-CN" dirty="0" smtClean="0"/>
            </a:b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10000"/>
          </a:bodyPr>
          <a:lstStyle/>
          <a:p>
            <a:r>
              <a:rPr lang="zh-CN" altLang="zh-CN" dirty="0" smtClean="0"/>
              <a:t>第三十四条 </a:t>
            </a:r>
            <a:r>
              <a:rPr lang="en-US" altLang="zh-CN" dirty="0" smtClean="0"/>
              <a:t> </a:t>
            </a:r>
            <a:endParaRPr lang="zh-CN" altLang="zh-CN" dirty="0" smtClean="0"/>
          </a:p>
          <a:p>
            <a:r>
              <a:rPr lang="zh-CN" altLang="zh-CN" dirty="0" smtClean="0"/>
              <a:t>用人单位应当对劳动者进行</a:t>
            </a:r>
            <a:r>
              <a:rPr lang="zh-CN" altLang="zh-CN" dirty="0" smtClean="0">
                <a:solidFill>
                  <a:srgbClr val="FF0066"/>
                </a:solidFill>
              </a:rPr>
              <a:t>上岗前的职业卫生培训和在岗期间的定期职业卫生培训</a:t>
            </a:r>
            <a:r>
              <a:rPr lang="zh-CN" altLang="zh-CN" dirty="0" smtClean="0"/>
              <a:t>，普及职业卫生知识，督促劳动者遵守职业病防治法律、法规、规章和操作规程，指导劳动者正确使用职业病防护设备和个人使用的职业病防护用品。</a:t>
            </a:r>
          </a:p>
          <a:p>
            <a:r>
              <a:rPr lang="en-US" altLang="zh-CN" dirty="0" smtClean="0"/>
              <a:t> </a:t>
            </a:r>
            <a:endParaRPr lang="zh-CN" altLang="zh-CN" dirty="0" smtClean="0"/>
          </a:p>
          <a:p>
            <a:r>
              <a:rPr lang="zh-CN" altLang="zh-CN" dirty="0" smtClean="0"/>
              <a:t>劳动者应当学习和掌握相关的职业卫生知识，增强职业病防范意识，遵守职业病防治法律、法规、规章和操作规程，正确使用、维护职业病防护设备和个人使用的职业病防护用品，发现职业病危害事故隐患应当及时报告。</a:t>
            </a:r>
          </a:p>
          <a:p>
            <a:r>
              <a:rPr lang="en-US" altLang="zh-CN" dirty="0" smtClean="0"/>
              <a:t> </a:t>
            </a:r>
            <a:endParaRPr lang="zh-CN" altLang="zh-CN" dirty="0" smtClean="0"/>
          </a:p>
          <a:p>
            <a:r>
              <a:rPr lang="zh-CN" altLang="zh-CN" dirty="0" smtClean="0"/>
              <a:t>劳动者不履行前款规定义务的，用人单位应当对其进行教育。</a:t>
            </a:r>
          </a:p>
          <a:p>
            <a:endParaRPr lang="zh-CN" altLang="en-US" dirty="0"/>
          </a:p>
        </p:txBody>
      </p:sp>
      <p:sp>
        <p:nvSpPr>
          <p:cNvPr id="3" name="标题 2"/>
          <p:cNvSpPr>
            <a:spLocks noGrp="1"/>
          </p:cNvSpPr>
          <p:nvPr>
            <p:ph type="title"/>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20000"/>
          </a:bodyPr>
          <a:lstStyle/>
          <a:p>
            <a:r>
              <a:rPr lang="zh-CN" altLang="zh-CN" dirty="0" smtClean="0"/>
              <a:t>第三十五条 对从事接触职业病危害的作业的劳动者，用人单位应当按照国务院安全生产监督管理部门、卫生行政部门的规定组织</a:t>
            </a:r>
            <a:r>
              <a:rPr lang="zh-CN" altLang="zh-CN" dirty="0" smtClean="0">
                <a:solidFill>
                  <a:srgbClr val="FF0066"/>
                </a:solidFill>
              </a:rPr>
              <a:t>上岗前、在岗期间和离岗时的</a:t>
            </a:r>
            <a:r>
              <a:rPr lang="zh-CN" altLang="zh-CN" dirty="0" smtClean="0"/>
              <a:t>职业健康检查，并将检查结果书面告知劳动者。职业健康检查费用由用人单位承担。</a:t>
            </a:r>
          </a:p>
          <a:p>
            <a:r>
              <a:rPr lang="en-US" altLang="zh-CN" dirty="0" smtClean="0"/>
              <a:t> </a:t>
            </a:r>
            <a:endParaRPr lang="zh-CN" altLang="zh-CN" dirty="0" smtClean="0"/>
          </a:p>
          <a:p>
            <a:r>
              <a:rPr lang="zh-CN" altLang="zh-CN" dirty="0" smtClean="0"/>
              <a:t>用人单位不得安排</a:t>
            </a:r>
            <a:r>
              <a:rPr lang="zh-CN" altLang="zh-CN" dirty="0" smtClean="0">
                <a:solidFill>
                  <a:srgbClr val="FF0066"/>
                </a:solidFill>
              </a:rPr>
              <a:t>未经上岗前职业健康检查</a:t>
            </a:r>
            <a:r>
              <a:rPr lang="zh-CN" altLang="zh-CN" dirty="0" smtClean="0"/>
              <a:t>的劳动者从事接触职业病危害的作业；不得安排</a:t>
            </a:r>
            <a:r>
              <a:rPr lang="zh-CN" altLang="zh-CN" dirty="0" smtClean="0">
                <a:solidFill>
                  <a:srgbClr val="FF0066"/>
                </a:solidFill>
              </a:rPr>
              <a:t>有职业禁忌</a:t>
            </a:r>
            <a:r>
              <a:rPr lang="zh-CN" altLang="zh-CN" dirty="0" smtClean="0"/>
              <a:t>的劳动者从事其所禁忌的作业；对在职业健康检查中发现有与所从事的职业相关的健康损害的劳动者，应当调离原工作岗位，并妥善安置；对未进行</a:t>
            </a:r>
            <a:r>
              <a:rPr lang="zh-CN" altLang="zh-CN" dirty="0" smtClean="0">
                <a:solidFill>
                  <a:srgbClr val="FF0066"/>
                </a:solidFill>
              </a:rPr>
              <a:t>离岗前职业健康检查</a:t>
            </a:r>
            <a:r>
              <a:rPr lang="zh-CN" altLang="zh-CN" dirty="0" smtClean="0"/>
              <a:t>的劳动者不得解除或者终止与其订立的劳动合同。</a:t>
            </a:r>
          </a:p>
          <a:p>
            <a:endParaRPr lang="en-US" altLang="zh-CN" dirty="0" smtClean="0"/>
          </a:p>
          <a:p>
            <a:r>
              <a:rPr lang="en-US" altLang="zh-CN" dirty="0" smtClean="0"/>
              <a:t> </a:t>
            </a:r>
            <a:endParaRPr lang="zh-CN" altLang="zh-CN"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职业禁忌，是指劳动者从事特定职业或者接触特定职业病危害因素时，比一般职业人群</a:t>
            </a:r>
            <a:r>
              <a:rPr lang="zh-CN" altLang="zh-CN" dirty="0" smtClean="0">
                <a:solidFill>
                  <a:srgbClr val="FF0066"/>
                </a:solidFill>
              </a:rPr>
              <a:t>更易于遭受职业病危害</a:t>
            </a:r>
            <a:r>
              <a:rPr lang="zh-CN" altLang="zh-CN" dirty="0" smtClean="0"/>
              <a:t>和</a:t>
            </a:r>
            <a:r>
              <a:rPr lang="zh-CN" altLang="zh-CN" dirty="0" smtClean="0">
                <a:solidFill>
                  <a:srgbClr val="FF0066"/>
                </a:solidFill>
              </a:rPr>
              <a:t>罹患职业病或者可能导致原有自身疾病病情加重，</a:t>
            </a:r>
            <a:r>
              <a:rPr lang="zh-CN" altLang="zh-CN" dirty="0" smtClean="0"/>
              <a:t>或者在从事作业过程中诱发可能导致对他人生命健康构成危险的疾病的个人特殊生理或者病理状态。</a:t>
            </a: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52736"/>
            <a:ext cx="8229600" cy="5233784"/>
          </a:xfrm>
        </p:spPr>
        <p:txBody>
          <a:bodyPr/>
          <a:lstStyle/>
          <a:p>
            <a:pPr marL="265113" indent="-265113">
              <a:lnSpc>
                <a:spcPts val="4000"/>
              </a:lnSpc>
              <a:buSzPct val="125000"/>
              <a:buFont typeface="Wingdings" pitchFamily="2" charset="2"/>
              <a:buChar char="l"/>
            </a:pPr>
            <a:r>
              <a:rPr lang="zh-CN" altLang="en-US" b="1" dirty="0" smtClean="0">
                <a:solidFill>
                  <a:srgbClr val="C00000"/>
                </a:solidFill>
                <a:latin typeface="黑体" pitchFamily="2" charset="-122"/>
                <a:ea typeface="黑体" pitchFamily="2" charset="-122"/>
              </a:rPr>
              <a:t>患病主体</a:t>
            </a:r>
            <a:r>
              <a:rPr lang="zh-CN" altLang="en-US" b="1" dirty="0" smtClean="0">
                <a:solidFill>
                  <a:srgbClr val="0000CC"/>
                </a:solidFill>
                <a:latin typeface="仿宋_GB2312" pitchFamily="49" charset="-122"/>
                <a:ea typeface="仿宋_GB2312" pitchFamily="49" charset="-122"/>
              </a:rPr>
              <a:t>：必须是企业、事业单位或个体经济组织的劳动者</a:t>
            </a:r>
          </a:p>
          <a:p>
            <a:pPr marL="265113" lvl="1" indent="-265113">
              <a:lnSpc>
                <a:spcPts val="3700"/>
              </a:lnSpc>
              <a:buSzPct val="125000"/>
              <a:buFont typeface="Wingdings" pitchFamily="2" charset="2"/>
              <a:buChar char="l"/>
            </a:pPr>
            <a:r>
              <a:rPr lang="zh-CN" altLang="en-US" sz="3200" b="1" dirty="0" smtClean="0">
                <a:solidFill>
                  <a:srgbClr val="C00000"/>
                </a:solidFill>
                <a:latin typeface="黑体" pitchFamily="2" charset="-122"/>
                <a:ea typeface="黑体" pitchFamily="2" charset="-122"/>
              </a:rPr>
              <a:t>产生过程</a:t>
            </a:r>
            <a:r>
              <a:rPr lang="zh-CN" altLang="en-US" sz="3200" b="1" dirty="0" smtClean="0">
                <a:solidFill>
                  <a:srgbClr val="0000CC"/>
                </a:solidFill>
                <a:latin typeface="仿宋_GB2312" pitchFamily="49" charset="-122"/>
                <a:ea typeface="仿宋_GB2312" pitchFamily="49" charset="-122"/>
              </a:rPr>
              <a:t>：必须是从事职业活动的过程</a:t>
            </a:r>
          </a:p>
          <a:p>
            <a:pPr marL="265113" lvl="1" indent="-265113">
              <a:lnSpc>
                <a:spcPts val="3700"/>
              </a:lnSpc>
              <a:buSzPct val="125000"/>
              <a:buFont typeface="Wingdings" pitchFamily="2" charset="2"/>
              <a:buChar char="l"/>
            </a:pPr>
            <a:r>
              <a:rPr lang="zh-CN" altLang="en-US" sz="3200" b="1" dirty="0" smtClean="0">
                <a:solidFill>
                  <a:srgbClr val="C00000"/>
                </a:solidFill>
                <a:latin typeface="黑体" pitchFamily="2" charset="-122"/>
                <a:ea typeface="黑体" pitchFamily="2" charset="-122"/>
              </a:rPr>
              <a:t>致病因素</a:t>
            </a:r>
            <a:r>
              <a:rPr lang="zh-CN" altLang="en-US" sz="3200" b="1" dirty="0" smtClean="0">
                <a:solidFill>
                  <a:srgbClr val="0000CC"/>
                </a:solidFill>
                <a:latin typeface="仿宋_GB2312" pitchFamily="49" charset="-122"/>
                <a:ea typeface="仿宋_GB2312" pitchFamily="49" charset="-122"/>
              </a:rPr>
              <a:t>：必须是因接触粉尘、放射性物质和其他有毒、有害物质等职业病危害因素所引起</a:t>
            </a:r>
          </a:p>
          <a:p>
            <a:pPr marL="265113" lvl="1" indent="-265113">
              <a:lnSpc>
                <a:spcPts val="3700"/>
              </a:lnSpc>
              <a:buSzPct val="125000"/>
              <a:buFont typeface="Wingdings" pitchFamily="2" charset="2"/>
              <a:buChar char="l"/>
            </a:pPr>
            <a:r>
              <a:rPr lang="zh-CN" altLang="en-US" sz="3200" b="1" dirty="0" smtClean="0">
                <a:solidFill>
                  <a:srgbClr val="C00000"/>
                </a:solidFill>
                <a:latin typeface="黑体" pitchFamily="2" charset="-122"/>
                <a:ea typeface="黑体" pitchFamily="2" charset="-122"/>
              </a:rPr>
              <a:t>职业病</a:t>
            </a:r>
            <a:r>
              <a:rPr lang="zh-CN" altLang="en-US" sz="3200" b="1" dirty="0" smtClean="0">
                <a:solidFill>
                  <a:srgbClr val="0000CC"/>
                </a:solidFill>
                <a:latin typeface="仿宋_GB2312" pitchFamily="49" charset="-122"/>
                <a:ea typeface="仿宋_GB2312" pitchFamily="49" charset="-122"/>
              </a:rPr>
              <a:t>：必须是国家公布的职业病分类和目录所列的职业病</a:t>
            </a:r>
          </a:p>
          <a:p>
            <a:endParaRPr lang="zh-CN" altLang="en-US" dirty="0"/>
          </a:p>
        </p:txBody>
      </p:sp>
      <p:sp>
        <p:nvSpPr>
          <p:cNvPr id="2" name="标题 1"/>
          <p:cNvSpPr>
            <a:spLocks noGrp="1"/>
          </p:cNvSpPr>
          <p:nvPr>
            <p:ph type="title"/>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第三十六条 用人单位应当为劳动者建立职业健康监护档案，并按照规定的期限妥善保存。</a:t>
            </a:r>
          </a:p>
          <a:p>
            <a:r>
              <a:rPr lang="en-US" altLang="zh-CN" dirty="0" smtClean="0"/>
              <a:t> </a:t>
            </a:r>
            <a:endParaRPr lang="zh-CN" altLang="zh-CN" dirty="0" smtClean="0"/>
          </a:p>
          <a:p>
            <a:r>
              <a:rPr lang="zh-CN" altLang="zh-CN" dirty="0" smtClean="0"/>
              <a:t>职业健康监护档案应当包括劳动者的职业史、职业病危害接触史、职业健康检查结果和职业病诊疗等有关个人健康资料。</a:t>
            </a:r>
          </a:p>
          <a:p>
            <a:r>
              <a:rPr lang="en-US" altLang="zh-CN" dirty="0" smtClean="0"/>
              <a:t> </a:t>
            </a:r>
            <a:endParaRPr lang="zh-CN" altLang="zh-CN" dirty="0" smtClean="0"/>
          </a:p>
          <a:p>
            <a:r>
              <a:rPr lang="zh-CN" altLang="zh-CN" dirty="0" smtClean="0">
                <a:solidFill>
                  <a:srgbClr val="FF0066"/>
                </a:solidFill>
              </a:rPr>
              <a:t>劳动者离开用人单位时，有权索取本人职业健康监护档案复印件，</a:t>
            </a:r>
            <a:r>
              <a:rPr lang="zh-CN" altLang="zh-CN" dirty="0" smtClean="0"/>
              <a:t>用人单位应当如实、无偿提供，并在所提供的复印件上签章。</a:t>
            </a: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第三十七条 发生或者可能发生急性职业病危害事故时，对</a:t>
            </a:r>
            <a:r>
              <a:rPr lang="zh-CN" altLang="zh-CN" dirty="0" smtClean="0">
                <a:solidFill>
                  <a:srgbClr val="FF0000"/>
                </a:solidFill>
              </a:rPr>
              <a:t>遭受或者可能遭受</a:t>
            </a:r>
            <a:r>
              <a:rPr lang="zh-CN" altLang="zh-CN" dirty="0" smtClean="0"/>
              <a:t>急性职业病危害的劳动者，用人单位应当及时组织救治、进行健康检查和医学观察，所需费用由用人单位承担。</a:t>
            </a: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第四十三条 医疗卫生机构承担职业病诊断，应当经省、自治区、直辖市人民政府卫生行政部门批准。省、自治区、直辖市人民政府</a:t>
            </a:r>
            <a:r>
              <a:rPr lang="zh-CN" altLang="zh-CN" dirty="0" smtClean="0">
                <a:solidFill>
                  <a:srgbClr val="FF0066"/>
                </a:solidFill>
              </a:rPr>
              <a:t>卫生行政部门</a:t>
            </a:r>
            <a:r>
              <a:rPr lang="zh-CN" altLang="zh-CN" dirty="0" smtClean="0"/>
              <a:t>应当向社会公布本行政区域内承担职业病诊断的医疗卫生机构的名单。</a:t>
            </a:r>
            <a:endParaRPr lang="en-US" altLang="zh-CN" dirty="0" smtClean="0"/>
          </a:p>
          <a:p>
            <a:r>
              <a:rPr lang="zh-CN" altLang="zh-CN" dirty="0" smtClean="0"/>
              <a:t>第四十四条 劳动者可以在</a:t>
            </a:r>
            <a:r>
              <a:rPr lang="zh-CN" altLang="zh-CN" dirty="0" smtClean="0">
                <a:solidFill>
                  <a:srgbClr val="FF0066"/>
                </a:solidFill>
              </a:rPr>
              <a:t>用人单位所在地、本人户籍所在地或者经常居住地</a:t>
            </a:r>
            <a:r>
              <a:rPr lang="zh-CN" altLang="zh-CN" dirty="0" smtClean="0"/>
              <a:t>依法承担职业病诊断的医疗卫生机构进行职业病诊断。</a:t>
            </a:r>
          </a:p>
          <a:p>
            <a:endParaRPr lang="zh-CN" altLang="zh-CN" dirty="0"/>
          </a:p>
        </p:txBody>
      </p:sp>
      <p:sp>
        <p:nvSpPr>
          <p:cNvPr id="3" name="标题 2"/>
          <p:cNvSpPr>
            <a:spLocks noGrp="1"/>
          </p:cNvSpPr>
          <p:nvPr>
            <p:ph type="title"/>
          </p:nvPr>
        </p:nvSpPr>
        <p:spPr/>
        <p:txBody>
          <a:bodyPr>
            <a:normAutofit fontScale="90000"/>
          </a:bodyPr>
          <a:lstStyle/>
          <a:p>
            <a:r>
              <a:rPr lang="zh-CN" altLang="zh-CN" dirty="0" smtClean="0"/>
              <a:t>第四章 职业病诊断与职业病病人保障</a:t>
            </a:r>
            <a:br>
              <a:rPr lang="zh-CN" altLang="zh-CN" dirty="0" smtClean="0"/>
            </a:b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zh-CN" dirty="0" smtClean="0"/>
              <a:t>第四十六条 职业病诊断，应当综合分析下列因素：</a:t>
            </a:r>
          </a:p>
          <a:p>
            <a:r>
              <a:rPr lang="en-US" altLang="zh-CN" dirty="0" smtClean="0"/>
              <a:t> </a:t>
            </a:r>
            <a:r>
              <a:rPr lang="zh-CN" altLang="zh-CN" dirty="0" smtClean="0"/>
              <a:t>（一）</a:t>
            </a:r>
            <a:r>
              <a:rPr lang="zh-CN" altLang="zh-CN" dirty="0" smtClean="0">
                <a:solidFill>
                  <a:srgbClr val="FF0066"/>
                </a:solidFill>
              </a:rPr>
              <a:t>病人的职业史</a:t>
            </a:r>
            <a:r>
              <a:rPr lang="zh-CN" altLang="zh-CN" dirty="0" smtClean="0"/>
              <a:t>；</a:t>
            </a:r>
          </a:p>
          <a:p>
            <a:r>
              <a:rPr lang="en-US" altLang="zh-CN" dirty="0" smtClean="0"/>
              <a:t> </a:t>
            </a:r>
            <a:r>
              <a:rPr lang="zh-CN" altLang="zh-CN" dirty="0" smtClean="0"/>
              <a:t>（二）</a:t>
            </a:r>
            <a:r>
              <a:rPr lang="zh-CN" altLang="zh-CN" dirty="0" smtClean="0">
                <a:solidFill>
                  <a:srgbClr val="FF0066"/>
                </a:solidFill>
              </a:rPr>
              <a:t>职业病危害接触史和工作场所职业病危害因素情况；</a:t>
            </a:r>
          </a:p>
          <a:p>
            <a:r>
              <a:rPr lang="en-US" altLang="zh-CN" dirty="0" smtClean="0"/>
              <a:t> </a:t>
            </a:r>
            <a:r>
              <a:rPr lang="zh-CN" altLang="zh-CN" dirty="0" smtClean="0"/>
              <a:t>（三）</a:t>
            </a:r>
            <a:r>
              <a:rPr lang="zh-CN" altLang="zh-CN" dirty="0" smtClean="0">
                <a:solidFill>
                  <a:srgbClr val="FF0066"/>
                </a:solidFill>
              </a:rPr>
              <a:t>临床表现以及辅助检查结果</a:t>
            </a:r>
            <a:r>
              <a:rPr lang="zh-CN" altLang="zh-CN" dirty="0" smtClean="0"/>
              <a:t>等。</a:t>
            </a:r>
          </a:p>
          <a:p>
            <a:r>
              <a:rPr lang="en-US" altLang="zh-CN" dirty="0" smtClean="0"/>
              <a:t> </a:t>
            </a:r>
            <a:r>
              <a:rPr lang="zh-CN" altLang="zh-CN" dirty="0" smtClean="0"/>
              <a:t>没有证据否定职业病危害因素与病人临床表现之间的必然联系的，应当诊断为职业病。</a:t>
            </a:r>
            <a:endParaRPr lang="zh-CN" altLang="zh-CN"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10000"/>
          </a:bodyPr>
          <a:lstStyle/>
          <a:p>
            <a:r>
              <a:rPr lang="zh-CN" altLang="zh-CN" dirty="0" smtClean="0"/>
              <a:t>第四十九条 职业病诊断、鉴定过程中，在确认劳动者职业史、职业病危害接触史时，当事人对</a:t>
            </a:r>
            <a:r>
              <a:rPr lang="zh-CN" altLang="zh-CN" dirty="0" smtClean="0">
                <a:solidFill>
                  <a:srgbClr val="FF0066"/>
                </a:solidFill>
              </a:rPr>
              <a:t>劳动关系、工种、工作岗位或者在岗时间有争议的，可以向当地的劳动人事争议仲裁委员会申请仲裁；</a:t>
            </a:r>
            <a:r>
              <a:rPr lang="zh-CN" altLang="zh-CN" dirty="0" smtClean="0"/>
              <a:t>接到申请的劳动人事争议仲裁委员会应当受理，并在三十日内作出裁决。</a:t>
            </a:r>
          </a:p>
          <a:p>
            <a:r>
              <a:rPr lang="en-US" altLang="zh-CN" dirty="0" smtClean="0"/>
              <a:t> </a:t>
            </a:r>
            <a:endParaRPr lang="zh-CN" altLang="zh-CN" dirty="0" smtClean="0"/>
          </a:p>
          <a:p>
            <a:r>
              <a:rPr lang="zh-CN" altLang="zh-CN" dirty="0" smtClean="0"/>
              <a:t>当事人在仲裁过程中对自己提出的主张，有责任提供证据。劳动者无法提供由用人单位掌握管理的与仲裁主张有关的证据的，仲裁庭应当要求用人单位在指定期限内提供；用人单位在指定期限内不提供的，应当承担不利后果。</a:t>
            </a:r>
          </a:p>
          <a:p>
            <a:r>
              <a:rPr lang="en-US" altLang="zh-CN" dirty="0" smtClean="0"/>
              <a:t> </a:t>
            </a:r>
            <a:endParaRPr lang="zh-CN" altLang="zh-CN" dirty="0" smtClean="0"/>
          </a:p>
          <a:p>
            <a:r>
              <a:rPr lang="zh-CN" altLang="zh-CN" dirty="0" smtClean="0">
                <a:solidFill>
                  <a:srgbClr val="FF0066"/>
                </a:solidFill>
              </a:rPr>
              <a:t>劳动者对仲裁裁决不服的，可以依法向人民法院提起诉讼。</a:t>
            </a:r>
          </a:p>
          <a:p>
            <a:r>
              <a:rPr lang="en-US" altLang="zh-CN" dirty="0" smtClean="0"/>
              <a:t> </a:t>
            </a:r>
            <a:endParaRPr lang="zh-CN" altLang="zh-CN"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zh-CN" altLang="zh-CN" dirty="0" smtClean="0"/>
              <a:t>第五十二条 当事人</a:t>
            </a:r>
            <a:r>
              <a:rPr lang="zh-CN" altLang="zh-CN" dirty="0" smtClean="0">
                <a:solidFill>
                  <a:srgbClr val="FF0066"/>
                </a:solidFill>
              </a:rPr>
              <a:t>对职业病诊断有异议的</a:t>
            </a:r>
            <a:r>
              <a:rPr lang="zh-CN" altLang="zh-CN" dirty="0" smtClean="0"/>
              <a:t>，可以向作出诊断的医疗卫生机构所在地地方人民政府卫生行政部门申请鉴定。</a:t>
            </a:r>
          </a:p>
          <a:p>
            <a:r>
              <a:rPr lang="en-US" altLang="zh-CN" dirty="0" smtClean="0"/>
              <a:t> </a:t>
            </a:r>
            <a:endParaRPr lang="zh-CN" altLang="zh-CN" dirty="0" smtClean="0"/>
          </a:p>
          <a:p>
            <a:r>
              <a:rPr lang="zh-CN" altLang="zh-CN" dirty="0" smtClean="0"/>
              <a:t>职业病诊断争议由设区的市级以上地方人民政府卫生行政部门根据当事人的申请，组织职业病诊断鉴定委员会进行鉴定。</a:t>
            </a:r>
          </a:p>
          <a:p>
            <a:r>
              <a:rPr lang="en-US" altLang="zh-CN" dirty="0" smtClean="0"/>
              <a:t> </a:t>
            </a:r>
            <a:endParaRPr lang="zh-CN" altLang="zh-CN" dirty="0" smtClean="0"/>
          </a:p>
          <a:p>
            <a:r>
              <a:rPr lang="zh-CN" altLang="zh-CN" dirty="0" smtClean="0"/>
              <a:t>当事人对设区的市级职业病诊断鉴定委员会的鉴定结论不服的，可以向省、自治区、直辖市人民政府卫生行政部门申请再鉴定。</a:t>
            </a: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第五十五条 </a:t>
            </a:r>
            <a:r>
              <a:rPr lang="zh-CN" altLang="zh-CN" dirty="0" smtClean="0">
                <a:solidFill>
                  <a:srgbClr val="FF0066"/>
                </a:solidFill>
              </a:rPr>
              <a:t>医疗卫生机构</a:t>
            </a:r>
            <a:r>
              <a:rPr lang="zh-CN" altLang="zh-CN" dirty="0" smtClean="0"/>
              <a:t>发现</a:t>
            </a:r>
            <a:r>
              <a:rPr lang="zh-CN" altLang="zh-CN" dirty="0" smtClean="0">
                <a:solidFill>
                  <a:srgbClr val="FF0066"/>
                </a:solidFill>
              </a:rPr>
              <a:t>疑似职业病病人</a:t>
            </a:r>
            <a:r>
              <a:rPr lang="zh-CN" altLang="zh-CN" dirty="0" smtClean="0"/>
              <a:t>时，应当告知劳动者本人并及时通知用人单位。</a:t>
            </a:r>
          </a:p>
          <a:p>
            <a:r>
              <a:rPr lang="en-US" altLang="zh-CN" dirty="0" smtClean="0"/>
              <a:t> </a:t>
            </a:r>
            <a:endParaRPr lang="zh-CN" altLang="zh-CN" dirty="0" smtClean="0"/>
          </a:p>
          <a:p>
            <a:r>
              <a:rPr lang="zh-CN" altLang="zh-CN" dirty="0" smtClean="0"/>
              <a:t>用人单位应当及时安排对疑似职业病病人进行诊断；</a:t>
            </a:r>
            <a:r>
              <a:rPr lang="zh-CN" altLang="zh-CN" dirty="0" smtClean="0">
                <a:solidFill>
                  <a:srgbClr val="FF0066"/>
                </a:solidFill>
              </a:rPr>
              <a:t>在疑似职业病病人诊断或者医学观察期间，不得解除或者终止与其订立的劳动合同。</a:t>
            </a:r>
          </a:p>
          <a:p>
            <a:r>
              <a:rPr lang="en-US" altLang="zh-CN" dirty="0" smtClean="0"/>
              <a:t> </a:t>
            </a:r>
            <a:endParaRPr lang="zh-CN" altLang="zh-CN" dirty="0" smtClean="0"/>
          </a:p>
          <a:p>
            <a:r>
              <a:rPr lang="zh-CN" altLang="zh-CN" dirty="0" smtClean="0"/>
              <a:t>疑似职业病病人在诊断、医学观察期间的费用，由用人单位承担。</a:t>
            </a:r>
          </a:p>
          <a:p>
            <a:r>
              <a:rPr lang="en-US" altLang="zh-CN" dirty="0" smtClean="0"/>
              <a:t> </a:t>
            </a:r>
            <a:endParaRPr lang="zh-CN" altLang="zh-CN" dirty="0" smtClean="0"/>
          </a:p>
          <a:p>
            <a:endParaRPr lang="zh-CN" altLang="en-US" dirty="0"/>
          </a:p>
        </p:txBody>
      </p:sp>
      <p:sp>
        <p:nvSpPr>
          <p:cNvPr id="3" name="标题 2"/>
          <p:cNvSpPr>
            <a:spLocks noGrp="1"/>
          </p:cNvSpPr>
          <p:nvPr>
            <p:ph type="title"/>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BD06597_"/>
          <p:cNvPicPr>
            <a:picLocks noChangeAspect="1" noChangeArrowheads="1"/>
          </p:cNvPicPr>
          <p:nvPr/>
        </p:nvPicPr>
        <p:blipFill>
          <a:blip r:embed="rId2" cstate="print"/>
          <a:srcRect/>
          <a:stretch>
            <a:fillRect/>
          </a:stretch>
        </p:blipFill>
        <p:spPr bwMode="auto">
          <a:xfrm>
            <a:off x="250825" y="333375"/>
            <a:ext cx="2519363" cy="1779588"/>
          </a:xfrm>
          <a:prstGeom prst="rect">
            <a:avLst/>
          </a:prstGeom>
          <a:noFill/>
          <a:ln w="9525">
            <a:noFill/>
            <a:miter lim="800000"/>
            <a:headEnd/>
            <a:tailEnd/>
          </a:ln>
          <a:effectLst>
            <a:outerShdw dist="53882" dir="2700000" algn="ctr" rotWithShape="0">
              <a:schemeClr val="bg2"/>
            </a:outerShdw>
          </a:effectLst>
        </p:spPr>
      </p:pic>
      <p:pic>
        <p:nvPicPr>
          <p:cNvPr id="8194" name="Picture 3" descr="PE02967_"/>
          <p:cNvPicPr>
            <a:picLocks noChangeAspect="1" noChangeArrowheads="1"/>
          </p:cNvPicPr>
          <p:nvPr/>
        </p:nvPicPr>
        <p:blipFill>
          <a:blip r:embed="rId3" cstate="print"/>
          <a:srcRect/>
          <a:stretch>
            <a:fillRect/>
          </a:stretch>
        </p:blipFill>
        <p:spPr bwMode="auto">
          <a:xfrm>
            <a:off x="2916238" y="765175"/>
            <a:ext cx="1600200" cy="1368425"/>
          </a:xfrm>
          <a:prstGeom prst="rect">
            <a:avLst/>
          </a:prstGeom>
          <a:noFill/>
          <a:ln w="9525">
            <a:noFill/>
            <a:miter lim="800000"/>
            <a:headEnd/>
            <a:tailEnd/>
          </a:ln>
          <a:effectLst>
            <a:outerShdw dist="68386" dir="1308197" algn="ctr" rotWithShape="0">
              <a:schemeClr val="bg2"/>
            </a:outerShdw>
          </a:effectLst>
        </p:spPr>
      </p:pic>
      <p:pic>
        <p:nvPicPr>
          <p:cNvPr id="8195" name="Picture 4" descr="SY01064_"/>
          <p:cNvPicPr>
            <a:picLocks noChangeAspect="1" noChangeArrowheads="1"/>
          </p:cNvPicPr>
          <p:nvPr/>
        </p:nvPicPr>
        <p:blipFill>
          <a:blip r:embed="rId4" cstate="print"/>
          <a:srcRect/>
          <a:stretch>
            <a:fillRect/>
          </a:stretch>
        </p:blipFill>
        <p:spPr bwMode="auto">
          <a:xfrm>
            <a:off x="6659563" y="620713"/>
            <a:ext cx="2124075" cy="1325562"/>
          </a:xfrm>
          <a:prstGeom prst="rect">
            <a:avLst/>
          </a:prstGeom>
          <a:noFill/>
          <a:ln w="9525">
            <a:noFill/>
            <a:miter lim="800000"/>
            <a:headEnd/>
            <a:tailEnd/>
          </a:ln>
          <a:effectLst>
            <a:outerShdw dist="80319" dir="1106138" algn="ctr" rotWithShape="0">
              <a:schemeClr val="bg2"/>
            </a:outerShdw>
          </a:effectLst>
        </p:spPr>
      </p:pic>
      <p:pic>
        <p:nvPicPr>
          <p:cNvPr id="8196" name="Picture 5" descr="PE02545_"/>
          <p:cNvPicPr>
            <a:picLocks noChangeAspect="1" noChangeArrowheads="1"/>
          </p:cNvPicPr>
          <p:nvPr/>
        </p:nvPicPr>
        <p:blipFill>
          <a:blip r:embed="rId5" cstate="print"/>
          <a:srcRect/>
          <a:stretch>
            <a:fillRect/>
          </a:stretch>
        </p:blipFill>
        <p:spPr bwMode="auto">
          <a:xfrm>
            <a:off x="4859338" y="476250"/>
            <a:ext cx="1728787" cy="1368425"/>
          </a:xfrm>
          <a:prstGeom prst="rect">
            <a:avLst/>
          </a:prstGeom>
          <a:noFill/>
          <a:ln w="9525">
            <a:noFill/>
            <a:miter lim="800000"/>
            <a:headEnd/>
            <a:tailEnd/>
          </a:ln>
          <a:effectLst>
            <a:outerShdw dist="45791" dir="3378596" algn="ctr" rotWithShape="0">
              <a:schemeClr val="bg2"/>
            </a:outerShdw>
          </a:effectLst>
        </p:spPr>
      </p:pic>
      <p:pic>
        <p:nvPicPr>
          <p:cNvPr id="8197" name="Picture 6" descr="IN00392_"/>
          <p:cNvPicPr>
            <a:picLocks noChangeAspect="1" noChangeArrowheads="1"/>
          </p:cNvPicPr>
          <p:nvPr/>
        </p:nvPicPr>
        <p:blipFill>
          <a:blip r:embed="rId6" cstate="print"/>
          <a:srcRect/>
          <a:stretch>
            <a:fillRect/>
          </a:stretch>
        </p:blipFill>
        <p:spPr bwMode="auto">
          <a:xfrm>
            <a:off x="611188" y="3644900"/>
            <a:ext cx="1874837" cy="1409700"/>
          </a:xfrm>
          <a:prstGeom prst="rect">
            <a:avLst/>
          </a:prstGeom>
          <a:noFill/>
          <a:ln w="9525">
            <a:noFill/>
            <a:miter lim="800000"/>
            <a:headEnd/>
            <a:tailEnd/>
          </a:ln>
          <a:effectLst>
            <a:outerShdw dist="53882" dir="2700000" algn="ctr" rotWithShape="0">
              <a:schemeClr val="bg2"/>
            </a:outerShdw>
          </a:effectLst>
        </p:spPr>
      </p:pic>
      <p:pic>
        <p:nvPicPr>
          <p:cNvPr id="8198" name="Picture 7" descr="SO01885_"/>
          <p:cNvPicPr>
            <a:picLocks noChangeAspect="1" noChangeArrowheads="1"/>
          </p:cNvPicPr>
          <p:nvPr/>
        </p:nvPicPr>
        <p:blipFill>
          <a:blip r:embed="rId7" cstate="print"/>
          <a:srcRect/>
          <a:stretch>
            <a:fillRect/>
          </a:stretch>
        </p:blipFill>
        <p:spPr bwMode="auto">
          <a:xfrm>
            <a:off x="3733800" y="3429000"/>
            <a:ext cx="1905000" cy="2514600"/>
          </a:xfrm>
          <a:prstGeom prst="rect">
            <a:avLst/>
          </a:prstGeom>
          <a:noFill/>
          <a:ln w="9525">
            <a:noFill/>
            <a:miter lim="800000"/>
            <a:headEnd/>
            <a:tailEnd/>
          </a:ln>
          <a:effectLst>
            <a:outerShdw dist="63500" dir="2212194" algn="ctr" rotWithShape="0">
              <a:schemeClr val="bg2"/>
            </a:outerShdw>
          </a:effectLst>
        </p:spPr>
      </p:pic>
      <p:sp>
        <p:nvSpPr>
          <p:cNvPr id="8199" name="Text Box 8"/>
          <p:cNvSpPr txBox="1">
            <a:spLocks noChangeArrowheads="1"/>
          </p:cNvSpPr>
          <p:nvPr/>
        </p:nvSpPr>
        <p:spPr bwMode="auto">
          <a:xfrm>
            <a:off x="3657600" y="3733800"/>
            <a:ext cx="1944688" cy="579438"/>
          </a:xfrm>
          <a:prstGeom prst="rect">
            <a:avLst/>
          </a:prstGeom>
          <a:noFill/>
          <a:ln w="9525">
            <a:noFill/>
            <a:miter lim="800000"/>
            <a:headEnd/>
            <a:tailEnd/>
          </a:ln>
        </p:spPr>
        <p:txBody>
          <a:bodyPr>
            <a:spAutoFit/>
          </a:bodyPr>
          <a:lstStyle/>
          <a:p>
            <a:pPr algn="ctr"/>
            <a:r>
              <a:rPr lang="zh-CN" altLang="en-US" sz="3200" b="1">
                <a:solidFill>
                  <a:srgbClr val="008000"/>
                </a:solidFill>
              </a:rPr>
              <a:t>可以导致</a:t>
            </a:r>
          </a:p>
        </p:txBody>
      </p:sp>
      <p:sp>
        <p:nvSpPr>
          <p:cNvPr id="11273" name="Text Box 9"/>
          <p:cNvSpPr txBox="1">
            <a:spLocks noChangeArrowheads="1"/>
          </p:cNvSpPr>
          <p:nvPr/>
        </p:nvSpPr>
        <p:spPr bwMode="auto">
          <a:xfrm>
            <a:off x="6629400" y="3521075"/>
            <a:ext cx="1865313" cy="2101850"/>
          </a:xfrm>
          <a:prstGeom prst="rect">
            <a:avLst/>
          </a:prstGeom>
          <a:noFill/>
          <a:ln w="9525">
            <a:noFill/>
            <a:miter lim="800000"/>
          </a:ln>
          <a:effectLst>
            <a:outerShdw dist="45791" dir="2021404" algn="ctr" rotWithShape="0">
              <a:srgbClr val="FFFFFF"/>
            </a:outerShdw>
          </a:effectLst>
        </p:spPr>
        <p:txBody>
          <a:bodyPr wrap="none">
            <a:spAutoFit/>
          </a:bodyPr>
          <a:lstStyle/>
          <a:p>
            <a:pPr algn="ctr">
              <a:defRPr/>
            </a:pPr>
            <a:r>
              <a:rPr lang="zh-CN" altLang="en-US" sz="4400" b="1">
                <a:solidFill>
                  <a:schemeClr val="tx2"/>
                </a:solidFill>
                <a:effectLst>
                  <a:outerShdw blurRad="38100" dist="38100" dir="2700000" algn="tl">
                    <a:srgbClr val="C0C0C0"/>
                  </a:outerShdw>
                </a:effectLst>
                <a:sym typeface="+mn-ea"/>
              </a:rPr>
              <a:t>呼吸</a:t>
            </a:r>
          </a:p>
          <a:p>
            <a:pPr algn="ctr">
              <a:defRPr/>
            </a:pPr>
            <a:r>
              <a:rPr lang="zh-CN" altLang="en-US" sz="4400" b="1">
                <a:solidFill>
                  <a:schemeClr val="tx2"/>
                </a:solidFill>
                <a:effectLst>
                  <a:outerShdw blurRad="38100" dist="38100" dir="2700000" algn="tl">
                    <a:srgbClr val="C0C0C0"/>
                  </a:outerShdw>
                </a:effectLst>
                <a:sym typeface="+mn-ea"/>
              </a:rPr>
              <a:t>心跳</a:t>
            </a:r>
          </a:p>
          <a:p>
            <a:pPr algn="ctr">
              <a:defRPr/>
            </a:pPr>
            <a:r>
              <a:rPr lang="zh-CN" altLang="en-US" sz="4400" b="1">
                <a:solidFill>
                  <a:srgbClr val="FC1200"/>
                </a:solidFill>
                <a:effectLst>
                  <a:outerShdw blurRad="38100" dist="38100" dir="2700000" algn="tl">
                    <a:srgbClr val="C0C0C0"/>
                  </a:outerShdw>
                </a:effectLst>
                <a:sym typeface="+mn-ea"/>
              </a:rPr>
              <a:t>骤停！</a:t>
            </a:r>
          </a:p>
        </p:txBody>
      </p:sp>
      <p:sp>
        <p:nvSpPr>
          <p:cNvPr id="8201" name="Text Box 10"/>
          <p:cNvSpPr txBox="1">
            <a:spLocks noChangeArrowheads="1"/>
          </p:cNvSpPr>
          <p:nvPr/>
        </p:nvSpPr>
        <p:spPr bwMode="auto">
          <a:xfrm>
            <a:off x="685800" y="2209800"/>
            <a:ext cx="1828800" cy="457200"/>
          </a:xfrm>
          <a:prstGeom prst="rect">
            <a:avLst/>
          </a:prstGeom>
          <a:noFill/>
          <a:ln w="9525">
            <a:noFill/>
            <a:miter lim="800000"/>
            <a:headEnd/>
            <a:tailEnd/>
          </a:ln>
        </p:spPr>
        <p:txBody>
          <a:bodyPr>
            <a:spAutoFit/>
          </a:bodyPr>
          <a:lstStyle/>
          <a:p>
            <a:pPr algn="ctr"/>
            <a:r>
              <a:rPr lang="zh-CN" altLang="en-US" sz="2400" b="1" i="1">
                <a:solidFill>
                  <a:srgbClr val="FF0000"/>
                </a:solidFill>
              </a:rPr>
              <a:t>急    病</a:t>
            </a:r>
          </a:p>
        </p:txBody>
      </p:sp>
      <p:sp>
        <p:nvSpPr>
          <p:cNvPr id="8202" name="Text Box 11"/>
          <p:cNvSpPr txBox="1">
            <a:spLocks noChangeArrowheads="1"/>
          </p:cNvSpPr>
          <p:nvPr/>
        </p:nvSpPr>
        <p:spPr bwMode="auto">
          <a:xfrm>
            <a:off x="3048000" y="2209800"/>
            <a:ext cx="1447800" cy="457200"/>
          </a:xfrm>
          <a:prstGeom prst="rect">
            <a:avLst/>
          </a:prstGeom>
          <a:noFill/>
          <a:ln w="9525">
            <a:noFill/>
            <a:miter lim="800000"/>
            <a:headEnd/>
            <a:tailEnd/>
          </a:ln>
        </p:spPr>
        <p:txBody>
          <a:bodyPr>
            <a:spAutoFit/>
          </a:bodyPr>
          <a:lstStyle/>
          <a:p>
            <a:pPr algn="ctr"/>
            <a:r>
              <a:rPr lang="zh-CN" altLang="en-US" sz="2400" b="1" i="1">
                <a:solidFill>
                  <a:srgbClr val="FF0000"/>
                </a:solidFill>
              </a:rPr>
              <a:t>创   伤</a:t>
            </a:r>
          </a:p>
        </p:txBody>
      </p:sp>
      <p:sp>
        <p:nvSpPr>
          <p:cNvPr id="8203" name="Text Box 12"/>
          <p:cNvSpPr txBox="1">
            <a:spLocks noChangeArrowheads="1"/>
          </p:cNvSpPr>
          <p:nvPr/>
        </p:nvSpPr>
        <p:spPr bwMode="auto">
          <a:xfrm>
            <a:off x="5029200" y="2209800"/>
            <a:ext cx="1295400" cy="457200"/>
          </a:xfrm>
          <a:prstGeom prst="rect">
            <a:avLst/>
          </a:prstGeom>
          <a:noFill/>
          <a:ln w="9525">
            <a:noFill/>
            <a:miter lim="800000"/>
            <a:headEnd/>
            <a:tailEnd/>
          </a:ln>
        </p:spPr>
        <p:txBody>
          <a:bodyPr>
            <a:spAutoFit/>
          </a:bodyPr>
          <a:lstStyle/>
          <a:p>
            <a:pPr algn="ctr"/>
            <a:r>
              <a:rPr lang="zh-CN" altLang="en-US" sz="2400" b="1" i="1">
                <a:solidFill>
                  <a:srgbClr val="FF0000"/>
                </a:solidFill>
              </a:rPr>
              <a:t>溺   水</a:t>
            </a:r>
          </a:p>
        </p:txBody>
      </p:sp>
      <p:sp>
        <p:nvSpPr>
          <p:cNvPr id="8204" name="Text Box 13"/>
          <p:cNvSpPr txBox="1">
            <a:spLocks noChangeArrowheads="1"/>
          </p:cNvSpPr>
          <p:nvPr/>
        </p:nvSpPr>
        <p:spPr bwMode="auto">
          <a:xfrm>
            <a:off x="7239000" y="2209800"/>
            <a:ext cx="1371600" cy="457200"/>
          </a:xfrm>
          <a:prstGeom prst="rect">
            <a:avLst/>
          </a:prstGeom>
          <a:noFill/>
          <a:ln w="9525">
            <a:noFill/>
            <a:miter lim="800000"/>
            <a:headEnd/>
            <a:tailEnd/>
          </a:ln>
        </p:spPr>
        <p:txBody>
          <a:bodyPr>
            <a:spAutoFit/>
          </a:bodyPr>
          <a:lstStyle/>
          <a:p>
            <a:pPr algn="ctr"/>
            <a:r>
              <a:rPr lang="zh-CN" altLang="en-US" sz="2400" b="1" i="1">
                <a:solidFill>
                  <a:srgbClr val="FF0000"/>
                </a:solidFill>
              </a:rPr>
              <a:t>中   毒</a:t>
            </a:r>
          </a:p>
        </p:txBody>
      </p:sp>
      <p:sp>
        <p:nvSpPr>
          <p:cNvPr id="8205" name="Text Box 14"/>
          <p:cNvSpPr txBox="1">
            <a:spLocks noChangeArrowheads="1"/>
          </p:cNvSpPr>
          <p:nvPr/>
        </p:nvSpPr>
        <p:spPr bwMode="auto">
          <a:xfrm>
            <a:off x="533400" y="5181600"/>
            <a:ext cx="2057400" cy="457200"/>
          </a:xfrm>
          <a:prstGeom prst="rect">
            <a:avLst/>
          </a:prstGeom>
          <a:noFill/>
          <a:ln w="9525">
            <a:noFill/>
            <a:miter lim="800000"/>
            <a:headEnd/>
            <a:tailEnd/>
          </a:ln>
        </p:spPr>
        <p:txBody>
          <a:bodyPr>
            <a:spAutoFit/>
          </a:bodyPr>
          <a:lstStyle/>
          <a:p>
            <a:pPr algn="ctr"/>
            <a:r>
              <a:rPr lang="zh-CN" altLang="en-US" sz="2400" b="1" i="1">
                <a:solidFill>
                  <a:srgbClr val="FF0000"/>
                </a:solidFill>
              </a:rPr>
              <a:t>触电、雷击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ppt_w</p:attrName>
                                        </p:attrNameLst>
                                      </p:cBhvr>
                                      <p:tavLst>
                                        <p:tav tm="0">
                                          <p:val>
                                            <p:fltVal val="0"/>
                                          </p:val>
                                        </p:tav>
                                        <p:tav tm="100000">
                                          <p:val>
                                            <p:strVal val="#ppt_w"/>
                                          </p:val>
                                        </p:tav>
                                      </p:tavLst>
                                    </p:anim>
                                    <p:anim calcmode="lin" valueType="num">
                                      <p:cBhvr>
                                        <p:cTn id="8" dur="500" fill="hold"/>
                                        <p:tgtEl>
                                          <p:spTgt spid="11273"/>
                                        </p:tgtEl>
                                        <p:attrNameLst>
                                          <p:attrName>ppt_h</p:attrName>
                                        </p:attrNameLst>
                                      </p:cBhvr>
                                      <p:tavLst>
                                        <p:tav tm="0">
                                          <p:val>
                                            <p:fltVal val="0"/>
                                          </p:val>
                                        </p:tav>
                                        <p:tav tm="100000">
                                          <p:val>
                                            <p:strVal val="#ppt_h"/>
                                          </p:val>
                                        </p:tav>
                                      </p:tavLst>
                                    </p:anim>
                                    <p:anim calcmode="lin" valueType="num">
                                      <p:cBhvr>
                                        <p:cTn id="9" dur="500" fill="hold"/>
                                        <p:tgtEl>
                                          <p:spTgt spid="11273"/>
                                        </p:tgtEl>
                                        <p:attrNameLst>
                                          <p:attrName>style.rotation</p:attrName>
                                        </p:attrNameLst>
                                      </p:cBhvr>
                                      <p:tavLst>
                                        <p:tav tm="0">
                                          <p:val>
                                            <p:fltVal val="360"/>
                                          </p:val>
                                        </p:tav>
                                        <p:tav tm="100000">
                                          <p:val>
                                            <p:fltVal val="0"/>
                                          </p:val>
                                        </p:tav>
                                      </p:tavLst>
                                    </p:anim>
                                    <p:animEffect transition="in" filter="fade">
                                      <p:cBhvr>
                                        <p:cTn id="10"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7" name="Rectangle 2"/>
          <p:cNvSpPr>
            <a:spLocks noGrp="1" noRot="1" noChangeArrowheads="1"/>
          </p:cNvSpPr>
          <p:nvPr>
            <p:ph type="title" idx="4294967295"/>
          </p:nvPr>
        </p:nvSpPr>
        <p:spPr>
          <a:xfrm>
            <a:off x="357188" y="142875"/>
            <a:ext cx="8540750" cy="928688"/>
          </a:xfrm>
        </p:spPr>
        <p:txBody>
          <a:bodyPr/>
          <a:lstStyle/>
          <a:p>
            <a:pPr eaLnBrk="1" hangingPunct="1"/>
            <a:r>
              <a:rPr lang="zh-CN" altLang="en-US" sz="4200" b="1" dirty="0" smtClean="0">
                <a:solidFill>
                  <a:srgbClr val="0148BB"/>
                </a:solidFill>
                <a:ea typeface="黑体" pitchFamily="2" charset="-122"/>
              </a:rPr>
              <a:t>进行急救术培训的必要性</a:t>
            </a:r>
          </a:p>
        </p:txBody>
      </p:sp>
      <p:sp>
        <p:nvSpPr>
          <p:cNvPr id="9218" name="Text Box 4"/>
          <p:cNvSpPr txBox="1">
            <a:spLocks noChangeArrowheads="1"/>
          </p:cNvSpPr>
          <p:nvPr/>
        </p:nvSpPr>
        <p:spPr bwMode="auto">
          <a:xfrm>
            <a:off x="990600" y="4419600"/>
            <a:ext cx="838200" cy="368300"/>
          </a:xfrm>
          <a:prstGeom prst="rect">
            <a:avLst/>
          </a:prstGeom>
          <a:noFill/>
          <a:ln w="9525">
            <a:noFill/>
            <a:miter lim="800000"/>
            <a:headEnd/>
            <a:tailEnd/>
          </a:ln>
        </p:spPr>
        <p:txBody>
          <a:bodyPr>
            <a:spAutoFit/>
          </a:bodyPr>
          <a:lstStyle/>
          <a:p>
            <a:pPr algn="ctr" eaLnBrk="0" hangingPunct="0">
              <a:spcBef>
                <a:spcPct val="50000"/>
              </a:spcBef>
            </a:pPr>
            <a:endParaRPr lang="zh-CN" altLang="en-US"/>
          </a:p>
        </p:txBody>
      </p:sp>
      <p:sp>
        <p:nvSpPr>
          <p:cNvPr id="9219" name="Text Box 8"/>
          <p:cNvSpPr txBox="1">
            <a:spLocks noChangeArrowheads="1"/>
          </p:cNvSpPr>
          <p:nvPr/>
        </p:nvSpPr>
        <p:spPr bwMode="auto">
          <a:xfrm>
            <a:off x="5143500" y="977900"/>
            <a:ext cx="3571875" cy="9202738"/>
          </a:xfrm>
          <a:prstGeom prst="rect">
            <a:avLst/>
          </a:prstGeom>
          <a:noFill/>
          <a:ln w="9525">
            <a:noFill/>
            <a:miter lim="800000"/>
            <a:headEnd/>
            <a:tailEnd/>
          </a:ln>
        </p:spPr>
        <p:txBody>
          <a:bodyPr>
            <a:spAutoFit/>
          </a:bodyPr>
          <a:lstStyle/>
          <a:p>
            <a:pPr algn="ctr" eaLnBrk="0" hangingPunct="0">
              <a:spcBef>
                <a:spcPct val="50000"/>
              </a:spcBef>
            </a:pPr>
            <a:r>
              <a:rPr lang="zh-CN" altLang="en-US" sz="3200">
                <a:solidFill>
                  <a:srgbClr val="FF0000"/>
                </a:solidFill>
              </a:rPr>
              <a:t>    </a:t>
            </a:r>
            <a:r>
              <a:rPr lang="zh-CN" altLang="en-US" sz="3200" b="1">
                <a:solidFill>
                  <a:srgbClr val="FF0000"/>
                </a:solidFill>
              </a:rPr>
              <a:t>根据省急救中心2013年非正常死亡数据统计显示，排名第一的是心肌梗死，心梗的死亡率达到13.6%，心梗的死亡速度非常快，必须在三分钟内开始急救，所以这是整个社会必须普及的一项内容。</a:t>
            </a:r>
            <a:endParaRPr lang="en-US" altLang="zh-CN" sz="3200" b="1">
              <a:solidFill>
                <a:srgbClr val="FF0000"/>
              </a:solidFill>
            </a:endParaRPr>
          </a:p>
          <a:p>
            <a:pPr algn="ctr" eaLnBrk="0" hangingPunct="0">
              <a:spcBef>
                <a:spcPct val="50000"/>
              </a:spcBef>
            </a:pPr>
            <a:endParaRPr lang="en-US" altLang="zh-CN" sz="2000" b="1">
              <a:solidFill>
                <a:srgbClr val="FF0000"/>
              </a:solidFill>
            </a:endParaRPr>
          </a:p>
          <a:p>
            <a:pPr algn="ctr" eaLnBrk="0" hangingPunct="0">
              <a:spcBef>
                <a:spcPct val="50000"/>
              </a:spcBef>
            </a:pPr>
            <a:endParaRPr lang="en-US" altLang="zh-CN" sz="2000" b="1">
              <a:solidFill>
                <a:srgbClr val="FF0000"/>
              </a:solidFill>
            </a:endParaRPr>
          </a:p>
          <a:p>
            <a:pPr algn="ctr" eaLnBrk="0" hangingPunct="0">
              <a:spcBef>
                <a:spcPct val="50000"/>
              </a:spcBef>
            </a:pPr>
            <a:endParaRPr lang="en-US" altLang="zh-CN" sz="2000" b="1">
              <a:solidFill>
                <a:srgbClr val="FF0000"/>
              </a:solidFill>
            </a:endParaRPr>
          </a:p>
          <a:p>
            <a:pPr algn="ctr" eaLnBrk="0" hangingPunct="0">
              <a:spcBef>
                <a:spcPct val="50000"/>
              </a:spcBef>
            </a:pPr>
            <a:endParaRPr lang="en-US" altLang="zh-CN" sz="2000" b="1">
              <a:solidFill>
                <a:srgbClr val="FF0000"/>
              </a:solidFill>
            </a:endParaRPr>
          </a:p>
          <a:p>
            <a:pPr algn="ctr" eaLnBrk="0" hangingPunct="0">
              <a:spcBef>
                <a:spcPct val="50000"/>
              </a:spcBef>
            </a:pPr>
            <a:endParaRPr lang="en-US" altLang="zh-CN" sz="2000" b="1">
              <a:solidFill>
                <a:srgbClr val="FF0000"/>
              </a:solidFill>
            </a:endParaRPr>
          </a:p>
          <a:p>
            <a:pPr algn="ctr" eaLnBrk="0" hangingPunct="0">
              <a:spcBef>
                <a:spcPct val="50000"/>
              </a:spcBef>
            </a:pPr>
            <a:endParaRPr lang="en-US" altLang="zh-CN" sz="2000" b="1">
              <a:solidFill>
                <a:srgbClr val="FF0000"/>
              </a:solidFill>
            </a:endParaRPr>
          </a:p>
          <a:p>
            <a:pPr algn="ctr" eaLnBrk="0" hangingPunct="0">
              <a:spcBef>
                <a:spcPct val="50000"/>
              </a:spcBef>
            </a:pPr>
            <a:endParaRPr lang="en-US" altLang="zh-CN" sz="2000" b="1">
              <a:solidFill>
                <a:srgbClr val="FF0000"/>
              </a:solidFill>
            </a:endParaRPr>
          </a:p>
          <a:p>
            <a:pPr algn="ctr" eaLnBrk="0" hangingPunct="0">
              <a:spcBef>
                <a:spcPct val="50000"/>
              </a:spcBef>
            </a:pPr>
            <a:endParaRPr lang="zh-CN" altLang="en-US" sz="2000" b="1">
              <a:solidFill>
                <a:srgbClr val="FF0000"/>
              </a:solidFill>
            </a:endParaRPr>
          </a:p>
        </p:txBody>
      </p:sp>
      <p:pic>
        <p:nvPicPr>
          <p:cNvPr id="9220" name="Picture 2" descr="C:\Users\Administrator\Desktop\QQ图片20151218093006.png"/>
          <p:cNvPicPr>
            <a:picLocks noChangeAspect="1" noChangeArrowheads="1"/>
          </p:cNvPicPr>
          <p:nvPr/>
        </p:nvPicPr>
        <p:blipFill>
          <a:blip r:embed="rId2" cstate="print"/>
          <a:srcRect t="4892"/>
          <a:stretch>
            <a:fillRect/>
          </a:stretch>
        </p:blipFill>
        <p:spPr bwMode="auto">
          <a:xfrm>
            <a:off x="228600" y="1071563"/>
            <a:ext cx="4724400" cy="5634037"/>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rrowheads="1"/>
          </p:cNvSpPr>
          <p:nvPr>
            <p:ph type="title" idx="4294967295"/>
          </p:nvPr>
        </p:nvSpPr>
        <p:spPr>
          <a:xfrm>
            <a:off x="381000" y="304800"/>
            <a:ext cx="8540750" cy="1143000"/>
          </a:xfrm>
          <a:solidFill>
            <a:srgbClr val="FFFFFF"/>
          </a:solidFill>
        </p:spPr>
        <p:txBody>
          <a:bodyPr/>
          <a:lstStyle/>
          <a:p>
            <a:pPr eaLnBrk="1" hangingPunct="1"/>
            <a:r>
              <a:rPr lang="zh-CN" altLang="en-US" sz="4200" b="1" dirty="0" smtClean="0">
                <a:solidFill>
                  <a:srgbClr val="0148BB"/>
                </a:solidFill>
                <a:ea typeface="黑体" pitchFamily="2" charset="-122"/>
              </a:rPr>
              <a:t>进行急救术培训的必要性</a:t>
            </a:r>
          </a:p>
        </p:txBody>
      </p:sp>
      <p:sp>
        <p:nvSpPr>
          <p:cNvPr id="10242" name="Text Box 4"/>
          <p:cNvSpPr txBox="1">
            <a:spLocks noChangeArrowheads="1"/>
          </p:cNvSpPr>
          <p:nvPr/>
        </p:nvSpPr>
        <p:spPr bwMode="auto">
          <a:xfrm>
            <a:off x="990600" y="4419600"/>
            <a:ext cx="838200" cy="368300"/>
          </a:xfrm>
          <a:prstGeom prst="rect">
            <a:avLst/>
          </a:prstGeom>
          <a:noFill/>
          <a:ln w="9525">
            <a:noFill/>
            <a:miter lim="800000"/>
            <a:headEnd/>
            <a:tailEnd/>
          </a:ln>
        </p:spPr>
        <p:txBody>
          <a:bodyPr>
            <a:spAutoFit/>
          </a:bodyPr>
          <a:lstStyle/>
          <a:p>
            <a:pPr algn="ctr">
              <a:spcBef>
                <a:spcPct val="50000"/>
              </a:spcBef>
            </a:pPr>
            <a:endParaRPr lang="zh-CN" altLang="en-US"/>
          </a:p>
        </p:txBody>
      </p:sp>
      <p:pic>
        <p:nvPicPr>
          <p:cNvPr id="10243" name="Picture 5" descr="UI7~24@8{1@K]SL$@8X9[BA"/>
          <p:cNvPicPr>
            <a:picLocks noChangeAspect="1" noChangeArrowheads="1"/>
          </p:cNvPicPr>
          <p:nvPr/>
        </p:nvPicPr>
        <p:blipFill>
          <a:blip r:embed="rId2" cstate="print"/>
          <a:srcRect/>
          <a:stretch>
            <a:fillRect/>
          </a:stretch>
        </p:blipFill>
        <p:spPr bwMode="auto">
          <a:xfrm>
            <a:off x="609600" y="2590800"/>
            <a:ext cx="3962400" cy="3886200"/>
          </a:xfrm>
          <a:prstGeom prst="rect">
            <a:avLst/>
          </a:prstGeom>
          <a:noFill/>
          <a:ln w="9525">
            <a:noFill/>
            <a:miter lim="800000"/>
            <a:headEnd/>
            <a:tailEnd/>
          </a:ln>
        </p:spPr>
      </p:pic>
      <p:pic>
        <p:nvPicPr>
          <p:cNvPr id="10244" name="Picture 7" descr="~]IHDQFD4UMMYN)]3@H0OHK"/>
          <p:cNvPicPr>
            <a:picLocks noChangeAspect="1" noChangeArrowheads="1"/>
          </p:cNvPicPr>
          <p:nvPr/>
        </p:nvPicPr>
        <p:blipFill>
          <a:blip r:embed="rId3" cstate="print"/>
          <a:srcRect/>
          <a:stretch>
            <a:fillRect/>
          </a:stretch>
        </p:blipFill>
        <p:spPr bwMode="auto">
          <a:xfrm>
            <a:off x="4724400" y="2514600"/>
            <a:ext cx="3762375" cy="4038600"/>
          </a:xfrm>
          <a:prstGeom prst="rect">
            <a:avLst/>
          </a:prstGeom>
          <a:noFill/>
          <a:ln w="9525">
            <a:noFill/>
            <a:miter lim="800000"/>
            <a:headEnd/>
            <a:tailEnd/>
          </a:ln>
        </p:spPr>
      </p:pic>
      <p:sp>
        <p:nvSpPr>
          <p:cNvPr id="10245" name="Text Box 8"/>
          <p:cNvSpPr txBox="1">
            <a:spLocks noChangeArrowheads="1"/>
          </p:cNvSpPr>
          <p:nvPr/>
        </p:nvSpPr>
        <p:spPr bwMode="auto">
          <a:xfrm>
            <a:off x="381000" y="1447800"/>
            <a:ext cx="8153400" cy="914400"/>
          </a:xfrm>
          <a:prstGeom prst="rect">
            <a:avLst/>
          </a:prstGeom>
          <a:noFill/>
          <a:ln w="9525">
            <a:noFill/>
            <a:miter lim="800000"/>
            <a:headEnd/>
            <a:tailEnd/>
          </a:ln>
        </p:spPr>
        <p:txBody>
          <a:bodyPr>
            <a:spAutoFit/>
          </a:bodyPr>
          <a:lstStyle/>
          <a:p>
            <a:pPr algn="ctr">
              <a:spcBef>
                <a:spcPct val="50000"/>
              </a:spcBef>
            </a:pPr>
            <a:r>
              <a:rPr lang="zh-CN" altLang="en-US">
                <a:solidFill>
                  <a:srgbClr val="FF0000"/>
                </a:solidFill>
              </a:rPr>
              <a:t>    </a:t>
            </a:r>
            <a:r>
              <a:rPr lang="zh-CN" altLang="en-US" b="1">
                <a:solidFill>
                  <a:srgbClr val="FF0000"/>
                </a:solidFill>
              </a:rPr>
              <a:t>根据省急救中心2013年非正常死亡数据统计显示，排名第一的是心肌梗死，心梗的死亡率达到13.6%，心梗的死亡速度非常快，必须在</a:t>
            </a:r>
            <a:r>
              <a:rPr lang="en-US" altLang="zh-CN" b="1">
                <a:solidFill>
                  <a:srgbClr val="FF0000"/>
                </a:solidFill>
              </a:rPr>
              <a:t>4</a:t>
            </a:r>
            <a:r>
              <a:rPr lang="zh-CN" altLang="en-US" b="1">
                <a:solidFill>
                  <a:srgbClr val="FF0000"/>
                </a:solidFill>
              </a:rPr>
              <a:t>分钟内开始急救，所以这是整个社会必须普及的一项内容。</a:t>
            </a:r>
            <a:endParaRPr lang="zh-CN" altLang="en-US" sz="2000" b="1">
              <a:solidFill>
                <a:srgbClr val="FF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990600" lvl="1" indent="-533400">
              <a:buFontTx/>
              <a:buAutoNum type="circleNumDbPlain"/>
            </a:pPr>
            <a:r>
              <a:rPr lang="zh-CN" altLang="en-US" sz="3200" b="1" dirty="0" smtClean="0">
                <a:ea typeface="微软雅黑" pitchFamily="34" charset="-122"/>
              </a:rPr>
              <a:t>职业病发病居高不下 </a:t>
            </a:r>
          </a:p>
          <a:p>
            <a:pPr marL="990600" lvl="1" indent="-533400">
              <a:buFontTx/>
              <a:buAutoNum type="circleNumDbPlain"/>
            </a:pPr>
            <a:r>
              <a:rPr lang="zh-CN" altLang="en-US" sz="3200" b="1" dirty="0" smtClean="0">
                <a:ea typeface="微软雅黑" pitchFamily="34" charset="-122"/>
              </a:rPr>
              <a:t>恶性、群体性职业病事件时有发生</a:t>
            </a:r>
          </a:p>
          <a:p>
            <a:pPr marL="990600" lvl="1" indent="-533400">
              <a:buFontTx/>
              <a:buAutoNum type="circleNumDbPlain"/>
            </a:pPr>
            <a:r>
              <a:rPr lang="zh-CN" altLang="en-US" sz="3200" b="1" dirty="0" smtClean="0">
                <a:ea typeface="微软雅黑" pitchFamily="34" charset="-122"/>
              </a:rPr>
              <a:t>严重影响社会和谐稳定</a:t>
            </a:r>
          </a:p>
          <a:p>
            <a:pPr marL="990600" lvl="1" indent="-533400">
              <a:buFontTx/>
              <a:buAutoNum type="circleNumDbPlain"/>
            </a:pPr>
            <a:r>
              <a:rPr lang="zh-CN" altLang="en-US" sz="3200" b="1" dirty="0" smtClean="0">
                <a:ea typeface="微软雅黑" pitchFamily="34" charset="-122"/>
              </a:rPr>
              <a:t>经济损失严重</a:t>
            </a:r>
          </a:p>
          <a:p>
            <a:pPr marL="990600" lvl="1" indent="-533400">
              <a:buFontTx/>
              <a:buAutoNum type="circleNumDbPlain"/>
            </a:pPr>
            <a:r>
              <a:rPr lang="zh-CN" altLang="en-US" sz="3200" b="1" dirty="0" smtClean="0">
                <a:ea typeface="微软雅黑" pitchFamily="34" charset="-122"/>
              </a:rPr>
              <a:t>国际社会责任增大</a:t>
            </a:r>
          </a:p>
          <a:p>
            <a:endParaRPr lang="zh-CN" altLang="en-US" dirty="0"/>
          </a:p>
        </p:txBody>
      </p:sp>
      <p:sp>
        <p:nvSpPr>
          <p:cNvPr id="3" name="标题 2"/>
          <p:cNvSpPr>
            <a:spLocks noGrp="1"/>
          </p:cNvSpPr>
          <p:nvPr>
            <p:ph type="title"/>
          </p:nvPr>
        </p:nvSpPr>
        <p:spPr/>
        <p:txBody>
          <a:bodyPr/>
          <a:lstStyle/>
          <a:p>
            <a:r>
              <a:rPr lang="zh-CN" altLang="en-US" dirty="0" smtClean="0">
                <a:ea typeface="黑体" pitchFamily="2" charset="-122"/>
              </a:rPr>
              <a:t>全国职业病发病形势</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idx="4294967295"/>
          </p:nvPr>
        </p:nvSpPr>
        <p:spPr>
          <a:xfrm>
            <a:off x="0" y="228600"/>
            <a:ext cx="7772400" cy="1143000"/>
          </a:xfrm>
        </p:spPr>
        <p:txBody>
          <a:bodyPr/>
          <a:lstStyle/>
          <a:p>
            <a:pPr eaLnBrk="1" hangingPunct="1">
              <a:defRPr/>
            </a:pPr>
            <a:r>
              <a:rPr lang="zh-CN" altLang="en-US" sz="6000" b="1">
                <a:solidFill>
                  <a:srgbClr val="9933FF"/>
                </a:solidFill>
                <a:effectLst>
                  <a:outerShdw blurRad="38100" dist="38100" dir="2700000" algn="tl">
                    <a:srgbClr val="C0C0C0"/>
                  </a:outerShdw>
                </a:effectLst>
              </a:rPr>
              <a:t>       时间就是生命 </a:t>
            </a:r>
          </a:p>
        </p:txBody>
      </p:sp>
      <p:sp>
        <p:nvSpPr>
          <p:cNvPr id="13314" name="Rectangle 3"/>
          <p:cNvSpPr>
            <a:spLocks noGrp="1" noRot="1" noChangeArrowheads="1"/>
          </p:cNvSpPr>
          <p:nvPr>
            <p:ph type="body" idx="4294967295"/>
          </p:nvPr>
        </p:nvSpPr>
        <p:spPr>
          <a:xfrm>
            <a:off x="1143000" y="1371600"/>
            <a:ext cx="7772400" cy="5183188"/>
          </a:xfrm>
        </p:spPr>
        <p:txBody>
          <a:bodyPr/>
          <a:lstStyle/>
          <a:p>
            <a:pPr eaLnBrk="1" hangingPunct="1">
              <a:buFontTx/>
              <a:buNone/>
            </a:pPr>
            <a:r>
              <a:rPr lang="en-US" altLang="zh-CN" b="1" smtClean="0"/>
              <a:t>       </a:t>
            </a:r>
            <a:r>
              <a:rPr lang="zh-CN" altLang="en-US" smtClean="0"/>
              <a:t>    </a:t>
            </a:r>
            <a:r>
              <a:rPr lang="zh-CN" altLang="en-US" sz="2800" b="1" smtClean="0">
                <a:solidFill>
                  <a:srgbClr val="FF0000"/>
                </a:solidFill>
                <a:latin typeface="宋体" pitchFamily="2" charset="-122"/>
              </a:rPr>
              <a:t>心肺复苏的“黄金4分钟”</a:t>
            </a:r>
            <a:r>
              <a:rPr lang="zh-CN" altLang="en-US" sz="2800" b="1" smtClean="0">
                <a:latin typeface="宋体" pitchFamily="2" charset="-122"/>
              </a:rPr>
              <a:t> </a:t>
            </a:r>
          </a:p>
          <a:p>
            <a:pPr eaLnBrk="1" hangingPunct="1">
              <a:buFontTx/>
              <a:buNone/>
            </a:pPr>
            <a:r>
              <a:rPr lang="zh-CN" altLang="en-US" b="1" smtClean="0"/>
              <a:t>       </a:t>
            </a:r>
            <a:r>
              <a:rPr lang="zh-CN" altLang="en-US" b="1" smtClean="0">
                <a:solidFill>
                  <a:srgbClr val="003399"/>
                </a:solidFill>
                <a:latin typeface="宋体" pitchFamily="2" charset="-122"/>
              </a:rPr>
              <a:t>早评估病情、早呼救、早到达</a:t>
            </a:r>
          </a:p>
          <a:p>
            <a:pPr eaLnBrk="1" hangingPunct="1">
              <a:buFontTx/>
              <a:buNone/>
            </a:pPr>
            <a:r>
              <a:rPr lang="zh-CN" altLang="en-US" b="1" smtClean="0">
                <a:solidFill>
                  <a:srgbClr val="003399"/>
                </a:solidFill>
                <a:latin typeface="宋体" pitchFamily="2" charset="-122"/>
              </a:rPr>
              <a:t>    心搏骤停的严重后果以秒计算</a:t>
            </a:r>
          </a:p>
          <a:p>
            <a:pPr eaLnBrk="1" hangingPunct="1">
              <a:buFontTx/>
              <a:buNone/>
            </a:pPr>
            <a:r>
              <a:rPr lang="zh-CN" altLang="en-US" b="1" smtClean="0">
                <a:solidFill>
                  <a:srgbClr val="003399"/>
                </a:solidFill>
                <a:latin typeface="宋体" pitchFamily="2" charset="-122"/>
              </a:rPr>
              <a:t>    </a:t>
            </a:r>
            <a:r>
              <a:rPr lang="en-US" altLang="zh-CN" b="1" smtClean="0">
                <a:solidFill>
                  <a:srgbClr val="003399"/>
                </a:solidFill>
                <a:latin typeface="宋体" pitchFamily="2" charset="-122"/>
              </a:rPr>
              <a:t>10</a:t>
            </a:r>
            <a:r>
              <a:rPr lang="zh-CN" altLang="en-US" b="1" smtClean="0">
                <a:solidFill>
                  <a:srgbClr val="003399"/>
                </a:solidFill>
                <a:latin typeface="宋体" pitchFamily="2" charset="-122"/>
              </a:rPr>
              <a:t>秒</a:t>
            </a:r>
            <a:r>
              <a:rPr lang="en-US" altLang="zh-CN" b="1" smtClean="0">
                <a:solidFill>
                  <a:srgbClr val="003399"/>
                </a:solidFill>
                <a:latin typeface="宋体" pitchFamily="2" charset="-122"/>
              </a:rPr>
              <a:t>——</a:t>
            </a:r>
            <a:r>
              <a:rPr lang="zh-CN" altLang="en-US" b="1" smtClean="0">
                <a:solidFill>
                  <a:srgbClr val="003399"/>
                </a:solidFill>
                <a:latin typeface="宋体" pitchFamily="2" charset="-122"/>
              </a:rPr>
              <a:t>意识丧失、突然倒地</a:t>
            </a:r>
          </a:p>
          <a:p>
            <a:pPr eaLnBrk="1" hangingPunct="1">
              <a:buFontTx/>
              <a:buNone/>
            </a:pPr>
            <a:r>
              <a:rPr lang="zh-CN" altLang="en-US" b="1" smtClean="0">
                <a:solidFill>
                  <a:srgbClr val="003399"/>
                </a:solidFill>
                <a:latin typeface="宋体" pitchFamily="2" charset="-122"/>
              </a:rPr>
              <a:t>    </a:t>
            </a:r>
            <a:r>
              <a:rPr lang="en-US" altLang="zh-CN" b="1" smtClean="0">
                <a:solidFill>
                  <a:srgbClr val="003399"/>
                </a:solidFill>
                <a:latin typeface="宋体" pitchFamily="2" charset="-122"/>
              </a:rPr>
              <a:t>30</a:t>
            </a:r>
            <a:r>
              <a:rPr lang="zh-CN" altLang="en-US" b="1" smtClean="0">
                <a:solidFill>
                  <a:srgbClr val="003399"/>
                </a:solidFill>
                <a:latin typeface="宋体" pitchFamily="2" charset="-122"/>
              </a:rPr>
              <a:t>秒</a:t>
            </a:r>
            <a:r>
              <a:rPr lang="en-US" altLang="zh-CN" b="1" smtClean="0">
                <a:solidFill>
                  <a:srgbClr val="003399"/>
                </a:solidFill>
                <a:latin typeface="宋体" pitchFamily="2" charset="-122"/>
              </a:rPr>
              <a:t>——“</a:t>
            </a:r>
            <a:r>
              <a:rPr lang="zh-CN" altLang="en-US" b="1" smtClean="0">
                <a:solidFill>
                  <a:srgbClr val="003399"/>
                </a:solidFill>
                <a:latin typeface="宋体" pitchFamily="2" charset="-122"/>
              </a:rPr>
              <a:t>阿斯综合症</a:t>
            </a:r>
            <a:r>
              <a:rPr lang="en-US" altLang="zh-CN" b="1" smtClean="0">
                <a:solidFill>
                  <a:srgbClr val="003399"/>
                </a:solidFill>
                <a:latin typeface="宋体" pitchFamily="2" charset="-122"/>
              </a:rPr>
              <a:t>”</a:t>
            </a:r>
            <a:r>
              <a:rPr lang="zh-CN" altLang="en-US" b="1" smtClean="0">
                <a:solidFill>
                  <a:srgbClr val="003399"/>
                </a:solidFill>
                <a:latin typeface="宋体" pitchFamily="2" charset="-122"/>
              </a:rPr>
              <a:t>发作</a:t>
            </a:r>
          </a:p>
          <a:p>
            <a:pPr eaLnBrk="1" hangingPunct="1">
              <a:buFontTx/>
              <a:buNone/>
            </a:pPr>
            <a:r>
              <a:rPr lang="zh-CN" altLang="en-US" b="1" smtClean="0">
                <a:solidFill>
                  <a:srgbClr val="003399"/>
                </a:solidFill>
                <a:latin typeface="宋体" pitchFamily="2" charset="-122"/>
              </a:rPr>
              <a:t>    </a:t>
            </a:r>
            <a:r>
              <a:rPr lang="en-US" altLang="zh-CN" b="1" smtClean="0">
                <a:solidFill>
                  <a:srgbClr val="003399"/>
                </a:solidFill>
                <a:latin typeface="宋体" pitchFamily="2" charset="-122"/>
              </a:rPr>
              <a:t>60</a:t>
            </a:r>
            <a:r>
              <a:rPr lang="zh-CN" altLang="en-US" b="1" smtClean="0">
                <a:solidFill>
                  <a:srgbClr val="003399"/>
                </a:solidFill>
                <a:latin typeface="宋体" pitchFamily="2" charset="-122"/>
              </a:rPr>
              <a:t>秒</a:t>
            </a:r>
            <a:r>
              <a:rPr lang="en-US" altLang="zh-CN" b="1" smtClean="0">
                <a:solidFill>
                  <a:srgbClr val="003399"/>
                </a:solidFill>
                <a:latin typeface="宋体" pitchFamily="2" charset="-122"/>
              </a:rPr>
              <a:t>——</a:t>
            </a:r>
            <a:r>
              <a:rPr lang="zh-CN" altLang="en-US" b="1" smtClean="0">
                <a:solidFill>
                  <a:srgbClr val="003399"/>
                </a:solidFill>
                <a:latin typeface="宋体" pitchFamily="2" charset="-122"/>
              </a:rPr>
              <a:t>自主呼吸逐渐停止</a:t>
            </a:r>
          </a:p>
          <a:p>
            <a:pPr eaLnBrk="1" hangingPunct="1">
              <a:buFontTx/>
              <a:buNone/>
            </a:pPr>
            <a:r>
              <a:rPr lang="zh-CN" altLang="en-US" b="1" smtClean="0">
                <a:solidFill>
                  <a:srgbClr val="003399"/>
                </a:solidFill>
                <a:latin typeface="宋体" pitchFamily="2" charset="-122"/>
              </a:rPr>
              <a:t>    </a:t>
            </a:r>
            <a:r>
              <a:rPr lang="en-US" altLang="zh-CN" b="1" smtClean="0">
                <a:solidFill>
                  <a:srgbClr val="003399"/>
                </a:solidFill>
                <a:latin typeface="宋体" pitchFamily="2" charset="-122"/>
              </a:rPr>
              <a:t>3</a:t>
            </a:r>
            <a:r>
              <a:rPr lang="zh-CN" altLang="en-US" b="1" smtClean="0">
                <a:solidFill>
                  <a:srgbClr val="003399"/>
                </a:solidFill>
                <a:latin typeface="宋体" pitchFamily="2" charset="-122"/>
              </a:rPr>
              <a:t>分钟</a:t>
            </a:r>
            <a:r>
              <a:rPr lang="en-US" altLang="zh-CN" b="1" smtClean="0">
                <a:solidFill>
                  <a:srgbClr val="003399"/>
                </a:solidFill>
                <a:latin typeface="宋体" pitchFamily="2" charset="-122"/>
              </a:rPr>
              <a:t>——</a:t>
            </a:r>
            <a:r>
              <a:rPr lang="zh-CN" altLang="en-US" b="1" smtClean="0">
                <a:solidFill>
                  <a:srgbClr val="003399"/>
                </a:solidFill>
                <a:latin typeface="宋体" pitchFamily="2" charset="-122"/>
              </a:rPr>
              <a:t>开始出现脑水肿</a:t>
            </a:r>
          </a:p>
          <a:p>
            <a:pPr eaLnBrk="1" hangingPunct="1">
              <a:buFontTx/>
              <a:buNone/>
            </a:pPr>
            <a:r>
              <a:rPr lang="zh-CN" altLang="en-US" b="1" smtClean="0">
                <a:solidFill>
                  <a:srgbClr val="003399"/>
                </a:solidFill>
                <a:latin typeface="宋体" pitchFamily="2" charset="-122"/>
              </a:rPr>
              <a:t>    4分钟</a:t>
            </a:r>
            <a:r>
              <a:rPr lang="en-US" altLang="zh-CN" b="1" smtClean="0">
                <a:solidFill>
                  <a:srgbClr val="003399"/>
                </a:solidFill>
                <a:latin typeface="宋体" pitchFamily="2" charset="-122"/>
              </a:rPr>
              <a:t>——</a:t>
            </a:r>
            <a:r>
              <a:rPr lang="zh-CN" altLang="en-US" b="1" smtClean="0">
                <a:solidFill>
                  <a:srgbClr val="003399"/>
                </a:solidFill>
                <a:latin typeface="宋体" pitchFamily="2" charset="-122"/>
              </a:rPr>
              <a:t>开始出现脑细胞死亡</a:t>
            </a:r>
          </a:p>
          <a:p>
            <a:pPr eaLnBrk="1" hangingPunct="1">
              <a:buFontTx/>
              <a:buNone/>
            </a:pPr>
            <a:r>
              <a:rPr lang="zh-CN" altLang="en-US" smtClean="0"/>
              <a:t>                     </a:t>
            </a:r>
            <a:endParaRPr lang="zh-CN" altLang="en-US" b="1" smtClean="0"/>
          </a:p>
        </p:txBody>
      </p:sp>
      <p:pic>
        <p:nvPicPr>
          <p:cNvPr id="13315" name="Picture 4" descr="跳动的心"/>
          <p:cNvPicPr>
            <a:picLocks noChangeAspect="1" noChangeArrowheads="1"/>
          </p:cNvPicPr>
          <p:nvPr/>
        </p:nvPicPr>
        <p:blipFill>
          <a:blip r:embed="rId3" cstate="print"/>
          <a:srcRect/>
          <a:stretch>
            <a:fillRect/>
          </a:stretch>
        </p:blipFill>
        <p:spPr bwMode="auto">
          <a:xfrm>
            <a:off x="7315200" y="304800"/>
            <a:ext cx="1600200" cy="1687513"/>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a:xfrm>
            <a:off x="301625" y="685800"/>
            <a:ext cx="8540750" cy="1143000"/>
          </a:xfrm>
        </p:spPr>
        <p:txBody>
          <a:bodyPr/>
          <a:lstStyle/>
          <a:p>
            <a:pPr eaLnBrk="1" hangingPunct="1">
              <a:defRPr/>
            </a:pPr>
            <a:r>
              <a:rPr lang="en-US" sz="6600" b="1" i="1">
                <a:solidFill>
                  <a:srgbClr val="339966"/>
                </a:solidFill>
                <a:effectLst>
                  <a:outerShdw blurRad="38100" dist="38100" dir="2700000" algn="tl">
                    <a:srgbClr val="C0C0C0"/>
                  </a:outerShdw>
                </a:effectLst>
                <a:latin typeface="宋体" panose="02010600030101010101" pitchFamily="2" charset="-122"/>
              </a:rPr>
              <a:t>CPR</a:t>
            </a:r>
            <a:r>
              <a:rPr lang="en-US" sz="3700" b="1">
                <a:latin typeface="宋体" panose="02010600030101010101" pitchFamily="2" charset="-122"/>
              </a:rPr>
              <a:t>(</a:t>
            </a:r>
            <a:r>
              <a:rPr lang="zh-CN" altLang="en-US" sz="3700" b="1" u="sng">
                <a:solidFill>
                  <a:srgbClr val="FF6600"/>
                </a:solidFill>
                <a:latin typeface="宋体" panose="02010600030101010101" pitchFamily="2" charset="-122"/>
              </a:rPr>
              <a:t>现场</a:t>
            </a:r>
            <a:r>
              <a:rPr lang="zh-CN" altLang="en-US" sz="3700" b="1">
                <a:solidFill>
                  <a:srgbClr val="339966"/>
                </a:solidFill>
                <a:latin typeface="宋体" panose="02010600030101010101" pitchFamily="2" charset="-122"/>
              </a:rPr>
              <a:t>心肺复苏术</a:t>
            </a:r>
            <a:r>
              <a:rPr lang="zh-CN" altLang="en-US" sz="3700" b="1">
                <a:latin typeface="宋体" panose="02010600030101010101" pitchFamily="2" charset="-122"/>
              </a:rPr>
              <a:t>）</a:t>
            </a:r>
          </a:p>
        </p:txBody>
      </p:sp>
      <p:sp>
        <p:nvSpPr>
          <p:cNvPr id="15362" name="Rectangle 3"/>
          <p:cNvSpPr>
            <a:spLocks noGrp="1" noRot="1" noChangeArrowheads="1"/>
          </p:cNvSpPr>
          <p:nvPr>
            <p:ph type="body" idx="4294967295"/>
          </p:nvPr>
        </p:nvSpPr>
        <p:spPr>
          <a:xfrm>
            <a:off x="2438400" y="2590800"/>
            <a:ext cx="5029200" cy="3886200"/>
          </a:xfrm>
        </p:spPr>
        <p:txBody>
          <a:bodyPr/>
          <a:lstStyle/>
          <a:p>
            <a:pPr eaLnBrk="1" hangingPunct="1"/>
            <a:r>
              <a:rPr lang="zh-CN" altLang="en-US" sz="5400" smtClean="0">
                <a:solidFill>
                  <a:srgbClr val="2D4AA5"/>
                </a:solidFill>
              </a:rPr>
              <a:t>胸外按压</a:t>
            </a:r>
          </a:p>
          <a:p>
            <a:pPr eaLnBrk="1" hangingPunct="1"/>
            <a:endParaRPr lang="zh-CN" altLang="en-US" sz="5400" smtClean="0">
              <a:solidFill>
                <a:srgbClr val="2D4AA5"/>
              </a:solidFill>
            </a:endParaRPr>
          </a:p>
          <a:p>
            <a:pPr eaLnBrk="1" hangingPunct="1"/>
            <a:r>
              <a:rPr lang="zh-CN" altLang="en-US" sz="5400" smtClean="0">
                <a:solidFill>
                  <a:srgbClr val="2D4AA5"/>
                </a:solidFill>
              </a:rPr>
              <a:t>人工呼吸</a:t>
            </a:r>
          </a:p>
          <a:p>
            <a:pPr eaLnBrk="1" hangingPunct="1"/>
            <a:endParaRPr lang="zh-CN" altLang="en-US" sz="6000" smtClean="0">
              <a:solidFill>
                <a:srgbClr val="2D4AA5"/>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idx="4294967295"/>
          </p:nvPr>
        </p:nvSpPr>
        <p:spPr>
          <a:xfrm>
            <a:off x="304800" y="457200"/>
            <a:ext cx="8540750" cy="1143000"/>
          </a:xfrm>
        </p:spPr>
        <p:txBody>
          <a:bodyPr/>
          <a:lstStyle/>
          <a:p>
            <a:pPr eaLnBrk="1" hangingPunct="1">
              <a:defRPr/>
            </a:pPr>
            <a:r>
              <a:rPr lang="zh-CN" altLang="en-US" sz="6000" b="1">
                <a:solidFill>
                  <a:schemeClr val="hlink"/>
                </a:solidFill>
                <a:effectLst>
                  <a:outerShdw blurRad="38100" dist="38100" dir="2700000" algn="tl">
                    <a:srgbClr val="C0C0C0"/>
                  </a:outerShdw>
                </a:effectLst>
              </a:rPr>
              <a:t>判断意识</a:t>
            </a:r>
          </a:p>
        </p:txBody>
      </p:sp>
      <p:sp>
        <p:nvSpPr>
          <p:cNvPr id="22531" name="Rectangle 3"/>
          <p:cNvSpPr>
            <a:spLocks noGrp="1" noRot="1" noChangeArrowheads="1"/>
          </p:cNvSpPr>
          <p:nvPr>
            <p:ph type="body" sz="half" idx="4294967295"/>
          </p:nvPr>
        </p:nvSpPr>
        <p:spPr>
          <a:xfrm>
            <a:off x="76200" y="1524000"/>
            <a:ext cx="3733800" cy="4572000"/>
          </a:xfrm>
        </p:spPr>
        <p:txBody>
          <a:bodyPr/>
          <a:lstStyle/>
          <a:p>
            <a:pPr eaLnBrk="1" hangingPunct="1">
              <a:lnSpc>
                <a:spcPct val="115000"/>
              </a:lnSpc>
              <a:buFontTx/>
              <a:buNone/>
              <a:defRPr/>
            </a:pPr>
            <a:r>
              <a:rPr lang="en-US" sz="2800">
                <a:solidFill>
                  <a:srgbClr val="FF0000"/>
                </a:solidFill>
              </a:rPr>
              <a:t>    </a:t>
            </a:r>
            <a:r>
              <a:rPr lang="zh-CN" altLang="en-US" b="1" i="1">
                <a:solidFill>
                  <a:srgbClr val="FF0000"/>
                </a:solidFill>
                <a:effectLst>
                  <a:outerShdw blurRad="38100" dist="38100" dir="2700000" algn="tl">
                    <a:srgbClr val="C0C0C0"/>
                  </a:outerShdw>
                </a:effectLst>
              </a:rPr>
              <a:t>轻拍重唤</a:t>
            </a:r>
          </a:p>
          <a:p>
            <a:pPr eaLnBrk="1" hangingPunct="1">
              <a:lnSpc>
                <a:spcPct val="120000"/>
              </a:lnSpc>
              <a:buFontTx/>
              <a:buNone/>
              <a:defRPr/>
            </a:pPr>
            <a:r>
              <a:rPr lang="en-US" sz="2800"/>
              <a:t>    </a:t>
            </a:r>
            <a:r>
              <a:rPr lang="zh-CN" altLang="en-US" sz="2800" b="1">
                <a:solidFill>
                  <a:srgbClr val="003399"/>
                </a:solidFill>
              </a:rPr>
              <a:t>轻拍患者的双肩</a:t>
            </a:r>
          </a:p>
          <a:p>
            <a:pPr eaLnBrk="1" hangingPunct="1">
              <a:lnSpc>
                <a:spcPct val="120000"/>
              </a:lnSpc>
              <a:buFontTx/>
              <a:buNone/>
              <a:defRPr/>
            </a:pPr>
            <a:r>
              <a:rPr lang="zh-CN" altLang="en-US" sz="2800" b="1">
                <a:solidFill>
                  <a:srgbClr val="003399"/>
                </a:solidFill>
              </a:rPr>
              <a:t>    或靠近患者耳旁呼叫： “喂，你怎么了！”如果患者没反应，就要马上准备急救，并及时拨打</a:t>
            </a:r>
            <a:r>
              <a:rPr lang="en-US" sz="2800" b="1">
                <a:solidFill>
                  <a:srgbClr val="003399"/>
                </a:solidFill>
              </a:rPr>
              <a:t>120</a:t>
            </a:r>
            <a:r>
              <a:rPr lang="zh-CN" altLang="en-US" sz="2800" b="1">
                <a:solidFill>
                  <a:srgbClr val="003399"/>
                </a:solidFill>
              </a:rPr>
              <a:t>急救电话。</a:t>
            </a:r>
            <a:endParaRPr lang="zh-CN" altLang="en-US" b="1">
              <a:solidFill>
                <a:srgbClr val="003399"/>
              </a:solidFill>
            </a:endParaRPr>
          </a:p>
        </p:txBody>
      </p:sp>
      <p:sp>
        <p:nvSpPr>
          <p:cNvPr id="18435" name="Text Box 4"/>
          <p:cNvSpPr txBox="1">
            <a:spLocks noChangeArrowheads="1"/>
          </p:cNvSpPr>
          <p:nvPr/>
        </p:nvSpPr>
        <p:spPr bwMode="auto">
          <a:xfrm>
            <a:off x="5076825" y="1844675"/>
            <a:ext cx="3816350" cy="461963"/>
          </a:xfrm>
          <a:prstGeom prst="rect">
            <a:avLst/>
          </a:prstGeom>
          <a:noFill/>
          <a:ln w="9525">
            <a:noFill/>
            <a:miter lim="800000"/>
            <a:headEnd/>
            <a:tailEnd/>
          </a:ln>
        </p:spPr>
        <p:txBody>
          <a:bodyPr>
            <a:spAutoFit/>
          </a:bodyPr>
          <a:lstStyle/>
          <a:p>
            <a:pPr>
              <a:spcBef>
                <a:spcPct val="50000"/>
              </a:spcBef>
            </a:pPr>
            <a:endParaRPr lang="zh-CN" altLang="en-US" sz="2400">
              <a:latin typeface="Arial Narrow" pitchFamily="34" charset="0"/>
            </a:endParaRPr>
          </a:p>
        </p:txBody>
      </p:sp>
      <p:pic>
        <p:nvPicPr>
          <p:cNvPr id="18436" name="Picture 5" descr="6-1"/>
          <p:cNvPicPr>
            <a:picLocks noGrp="1" noChangeAspect="1" noChangeArrowheads="1"/>
          </p:cNvPicPr>
          <p:nvPr>
            <p:ph sz="half" idx="4294967295"/>
          </p:nvPr>
        </p:nvPicPr>
        <p:blipFill>
          <a:blip r:embed="rId3" cstate="print"/>
          <a:srcRect/>
          <a:stretch>
            <a:fillRect/>
          </a:stretch>
        </p:blipFill>
        <p:spPr>
          <a:xfrm>
            <a:off x="3810000" y="1828800"/>
            <a:ext cx="5105400" cy="3733800"/>
          </a:xfrm>
          <a:ln>
            <a:solidFill>
              <a:srgbClr val="000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calcmode="lin" valueType="num">
                                      <p:cBhvr additive="base">
                                        <p:cTn id="12"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图片1"/>
          <p:cNvPicPr>
            <a:picLocks noChangeAspect="1" noChangeArrowheads="1"/>
          </p:cNvPicPr>
          <p:nvPr/>
        </p:nvPicPr>
        <p:blipFill>
          <a:blip r:embed="rId3" cstate="print"/>
          <a:srcRect/>
          <a:stretch>
            <a:fillRect/>
          </a:stretch>
        </p:blipFill>
        <p:spPr bwMode="auto">
          <a:xfrm>
            <a:off x="3886200" y="1143000"/>
            <a:ext cx="5105400" cy="2667000"/>
          </a:xfrm>
          <a:prstGeom prst="rect">
            <a:avLst/>
          </a:prstGeom>
          <a:noFill/>
          <a:ln w="9525">
            <a:noFill/>
            <a:miter lim="800000"/>
            <a:headEnd/>
            <a:tailEnd/>
          </a:ln>
        </p:spPr>
      </p:pic>
      <p:sp>
        <p:nvSpPr>
          <p:cNvPr id="24579" name="Rectangle 3"/>
          <p:cNvSpPr>
            <a:spLocks noGrp="1" noRot="1" noChangeArrowheads="1"/>
          </p:cNvSpPr>
          <p:nvPr>
            <p:ph type="title" idx="4294967295"/>
          </p:nvPr>
        </p:nvSpPr>
        <p:spPr>
          <a:xfrm>
            <a:off x="2890838" y="712788"/>
            <a:ext cx="3881437" cy="738187"/>
          </a:xfrm>
        </p:spPr>
        <p:txBody>
          <a:bodyPr>
            <a:normAutofit fontScale="90000"/>
          </a:bodyPr>
          <a:lstStyle/>
          <a:p>
            <a:pPr eaLnBrk="1" hangingPunct="1">
              <a:defRPr/>
            </a:pPr>
            <a:r>
              <a:rPr lang="zh-CN" altLang="en-US" sz="6000" b="1">
                <a:solidFill>
                  <a:schemeClr val="hlink"/>
                </a:solidFill>
                <a:effectLst>
                  <a:outerShdw blurRad="38100" dist="38100" dir="2700000" algn="tl">
                    <a:srgbClr val="C0C0C0"/>
                  </a:outerShdw>
                </a:effectLst>
                <a:ea typeface="新宋体" panose="02010609030101010101" pitchFamily="49" charset="-122"/>
              </a:rPr>
              <a:t>摆体位</a:t>
            </a:r>
            <a:r>
              <a:rPr lang="zh-CN" altLang="en-US" sz="6000"/>
              <a:t> </a:t>
            </a:r>
            <a:endParaRPr lang="zh-CN" altLang="en-US"/>
          </a:p>
        </p:txBody>
      </p:sp>
      <p:sp>
        <p:nvSpPr>
          <p:cNvPr id="20483" name="Rectangle 4"/>
          <p:cNvSpPr>
            <a:spLocks noGrp="1" noRot="1" noChangeArrowheads="1"/>
          </p:cNvSpPr>
          <p:nvPr>
            <p:ph type="body" idx="4294967295"/>
          </p:nvPr>
        </p:nvSpPr>
        <p:spPr>
          <a:xfrm>
            <a:off x="304800" y="914400"/>
            <a:ext cx="3429000" cy="5105400"/>
          </a:xfrm>
        </p:spPr>
        <p:txBody>
          <a:bodyPr/>
          <a:lstStyle/>
          <a:p>
            <a:pPr eaLnBrk="1" hangingPunct="1">
              <a:lnSpc>
                <a:spcPct val="150000"/>
              </a:lnSpc>
              <a:buFontTx/>
              <a:buNone/>
            </a:pPr>
            <a:r>
              <a:rPr lang="en-US" altLang="zh-CN" sz="3600" smtClean="0"/>
              <a:t>   </a:t>
            </a:r>
            <a:r>
              <a:rPr lang="zh-CN" altLang="en-US" sz="3600" b="1" smtClean="0">
                <a:solidFill>
                  <a:srgbClr val="003399"/>
                </a:solidFill>
              </a:rPr>
              <a:t>摆放为</a:t>
            </a:r>
            <a:r>
              <a:rPr lang="zh-CN" altLang="en-US" sz="3600" b="1" u="sng" smtClean="0">
                <a:solidFill>
                  <a:srgbClr val="FF0000"/>
                </a:solidFill>
              </a:rPr>
              <a:t>仰卧位</a:t>
            </a:r>
          </a:p>
          <a:p>
            <a:pPr eaLnBrk="1" hangingPunct="1">
              <a:lnSpc>
                <a:spcPct val="150000"/>
              </a:lnSpc>
              <a:buFontTx/>
              <a:buNone/>
            </a:pPr>
            <a:r>
              <a:rPr lang="zh-CN" altLang="en-US" b="1" smtClean="0">
                <a:solidFill>
                  <a:srgbClr val="003399"/>
                </a:solidFill>
              </a:rPr>
              <a:t>   放在地面或质地较硬的平面上</a:t>
            </a:r>
          </a:p>
          <a:p>
            <a:pPr eaLnBrk="1" hangingPunct="1">
              <a:lnSpc>
                <a:spcPct val="150000"/>
              </a:lnSpc>
              <a:buFontTx/>
              <a:buNone/>
            </a:pPr>
            <a:r>
              <a:rPr lang="zh-CN" altLang="en-US" sz="2800" b="1" smtClean="0">
                <a:solidFill>
                  <a:schemeClr val="hlink"/>
                </a:solidFill>
              </a:rPr>
              <a:t>    </a:t>
            </a:r>
            <a:r>
              <a:rPr lang="zh-CN" altLang="en-US" sz="2800" b="1" smtClean="0">
                <a:solidFill>
                  <a:srgbClr val="9933FF"/>
                </a:solidFill>
              </a:rPr>
              <a:t>注：千万不可以放在沙发，草坪及软质的东西上</a:t>
            </a:r>
          </a:p>
        </p:txBody>
      </p:sp>
      <p:pic>
        <p:nvPicPr>
          <p:cNvPr id="20484" name="Picture 4" descr="wo  de   4"/>
          <p:cNvPicPr>
            <a:picLocks noChangeAspect="1" noChangeArrowheads="1"/>
          </p:cNvPicPr>
          <p:nvPr/>
        </p:nvPicPr>
        <p:blipFill>
          <a:blip r:embed="rId4" cstate="print"/>
          <a:srcRect/>
          <a:stretch>
            <a:fillRect/>
          </a:stretch>
        </p:blipFill>
        <p:spPr bwMode="auto">
          <a:xfrm>
            <a:off x="3886200" y="3657600"/>
            <a:ext cx="5191125" cy="3124200"/>
          </a:xfrm>
          <a:prstGeom prst="rect">
            <a:avLst/>
          </a:prstGeom>
          <a:noFill/>
          <a:ln w="9525">
            <a:noFill/>
            <a:miter lim="800000"/>
            <a:headEnd/>
            <a:tailEnd/>
          </a:ln>
        </p:spPr>
      </p:pic>
    </p:spTree>
  </p:cSld>
  <p:clrMapOvr>
    <a:masterClrMapping/>
  </p:clrMapOvr>
  <p:transition>
    <p:comb/>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nvSpPr>
        <p:spPr bwMode="auto">
          <a:xfrm>
            <a:off x="-322263" y="-68263"/>
            <a:ext cx="8429626" cy="1058863"/>
          </a:xfrm>
          <a:prstGeom prst="rect">
            <a:avLst/>
          </a:prstGeom>
          <a:noFill/>
          <a:ln w="9525">
            <a:noFill/>
            <a:miter lim="800000"/>
            <a:headEnd/>
            <a:tailEnd/>
          </a:ln>
        </p:spPr>
        <p:txBody>
          <a:bodyPr anchor="ctr"/>
          <a:lstStyle/>
          <a:p>
            <a:r>
              <a:rPr lang="zh-CN" altLang="en-US" sz="3800">
                <a:solidFill>
                  <a:schemeClr val="tx2"/>
                </a:solidFill>
              </a:rPr>
              <a:t>          </a:t>
            </a:r>
            <a:r>
              <a:rPr lang="zh-CN" altLang="en-US" sz="3800" b="1"/>
              <a:t>判断呼吸</a:t>
            </a:r>
          </a:p>
        </p:txBody>
      </p:sp>
      <p:pic>
        <p:nvPicPr>
          <p:cNvPr id="26627" name="Picture 3" descr="6-51"/>
          <p:cNvPicPr>
            <a:picLocks noChangeAspect="1" noChangeArrowheads="1"/>
          </p:cNvPicPr>
          <p:nvPr/>
        </p:nvPicPr>
        <p:blipFill>
          <a:blip r:embed="rId3" cstate="print"/>
          <a:srcRect/>
          <a:stretch>
            <a:fillRect/>
          </a:stretch>
        </p:blipFill>
        <p:spPr bwMode="auto">
          <a:xfrm>
            <a:off x="0" y="1828800"/>
            <a:ext cx="9144000" cy="4930775"/>
          </a:xfrm>
          <a:prstGeom prst="rect">
            <a:avLst/>
          </a:prstGeom>
          <a:noFill/>
          <a:ln w="9525">
            <a:solidFill>
              <a:schemeClr val="tx1"/>
            </a:solidFill>
            <a:miter lim="800000"/>
            <a:headEnd/>
            <a:tailEnd/>
          </a:ln>
        </p:spPr>
      </p:pic>
      <p:sp>
        <p:nvSpPr>
          <p:cNvPr id="22531" name="Text Box 5"/>
          <p:cNvSpPr txBox="1">
            <a:spLocks noChangeArrowheads="1"/>
          </p:cNvSpPr>
          <p:nvPr/>
        </p:nvSpPr>
        <p:spPr bwMode="auto">
          <a:xfrm>
            <a:off x="685800" y="685800"/>
            <a:ext cx="7210425" cy="1920875"/>
          </a:xfrm>
          <a:prstGeom prst="rect">
            <a:avLst/>
          </a:prstGeom>
          <a:noFill/>
          <a:ln w="9525">
            <a:noFill/>
            <a:miter lim="800000"/>
            <a:headEnd/>
            <a:tailEnd/>
          </a:ln>
        </p:spPr>
        <p:txBody>
          <a:bodyPr wrap="none">
            <a:spAutoFit/>
          </a:bodyPr>
          <a:lstStyle/>
          <a:p>
            <a:pPr algn="ctr" eaLnBrk="0" hangingPunct="0">
              <a:lnSpc>
                <a:spcPct val="90000"/>
              </a:lnSpc>
              <a:spcBef>
                <a:spcPct val="20000"/>
              </a:spcBef>
              <a:buClr>
                <a:srgbClr val="6767FF"/>
              </a:buClr>
              <a:buSzPct val="70000"/>
              <a:buFont typeface="Wingdings" pitchFamily="2" charset="2"/>
              <a:buNone/>
            </a:pPr>
            <a:r>
              <a:rPr lang="zh-CN" altLang="en-US" sz="2400"/>
              <a:t>耳听  面感  眼观察。</a:t>
            </a:r>
          </a:p>
          <a:p>
            <a:pPr algn="ctr" eaLnBrk="0" hangingPunct="0">
              <a:lnSpc>
                <a:spcPct val="90000"/>
              </a:lnSpc>
              <a:spcBef>
                <a:spcPct val="20000"/>
              </a:spcBef>
              <a:buClr>
                <a:srgbClr val="6767FF"/>
              </a:buClr>
              <a:buSzPct val="70000"/>
              <a:buFont typeface="Wingdings" pitchFamily="2" charset="2"/>
              <a:buNone/>
            </a:pPr>
            <a:r>
              <a:rPr lang="zh-CN" altLang="en-US" sz="2400"/>
              <a:t>  “听”：耳听</a:t>
            </a:r>
            <a:r>
              <a:rPr lang="en-US" altLang="zh-CN" sz="2400"/>
              <a:t>——</a:t>
            </a:r>
            <a:r>
              <a:rPr lang="zh-CN" altLang="en-US" sz="2400"/>
              <a:t>气流； “感”：面感</a:t>
            </a:r>
            <a:r>
              <a:rPr lang="en-US" altLang="zh-CN" sz="2400"/>
              <a:t>——</a:t>
            </a:r>
            <a:r>
              <a:rPr lang="zh-CN" altLang="en-US" sz="2400"/>
              <a:t>气息；</a:t>
            </a:r>
          </a:p>
          <a:p>
            <a:pPr algn="ctr" eaLnBrk="0" hangingPunct="0">
              <a:lnSpc>
                <a:spcPct val="90000"/>
              </a:lnSpc>
              <a:spcBef>
                <a:spcPct val="20000"/>
              </a:spcBef>
              <a:buClr>
                <a:srgbClr val="6767FF"/>
              </a:buClr>
              <a:buSzPct val="70000"/>
              <a:buFont typeface="Wingdings" pitchFamily="2" charset="2"/>
              <a:buNone/>
            </a:pPr>
            <a:r>
              <a:rPr lang="zh-CN" altLang="en-US" sz="2400"/>
              <a:t>  “看”：眼看</a:t>
            </a:r>
            <a:r>
              <a:rPr lang="en-US" altLang="zh-CN" sz="2400"/>
              <a:t>——</a:t>
            </a:r>
            <a:r>
              <a:rPr lang="zh-CN" altLang="en-US" sz="2400"/>
              <a:t>胸部起伏；</a:t>
            </a:r>
          </a:p>
          <a:p>
            <a:pPr algn="ctr" eaLnBrk="0" hangingPunct="0">
              <a:lnSpc>
                <a:spcPct val="90000"/>
              </a:lnSpc>
              <a:spcBef>
                <a:spcPct val="20000"/>
              </a:spcBef>
              <a:buClr>
                <a:srgbClr val="6767FF"/>
              </a:buClr>
              <a:buSzPct val="70000"/>
              <a:buFont typeface="Wingdings" pitchFamily="2" charset="2"/>
              <a:buNone/>
            </a:pPr>
            <a:endParaRPr lang="zh-CN" altLang="en-US" sz="2400"/>
          </a:p>
          <a:p>
            <a:pPr algn="ctr">
              <a:lnSpc>
                <a:spcPct val="80000"/>
              </a:lnSpc>
              <a:spcBef>
                <a:spcPct val="20000"/>
              </a:spcBef>
              <a:buClr>
                <a:srgbClr val="6767FF"/>
              </a:buClr>
              <a:buSzPct val="70000"/>
              <a:buFont typeface="Wingdings" pitchFamily="2" charset="2"/>
              <a:buChar char="v"/>
            </a:pPr>
            <a:endParaRPr lang="zh-CN" altLang="en-US"/>
          </a:p>
        </p:txBody>
      </p:sp>
      <p:sp>
        <p:nvSpPr>
          <p:cNvPr id="22532" name="Text Box 4"/>
          <p:cNvSpPr txBox="1">
            <a:spLocks noChangeArrowheads="1"/>
          </p:cNvSpPr>
          <p:nvPr/>
        </p:nvSpPr>
        <p:spPr bwMode="auto">
          <a:xfrm>
            <a:off x="3276600" y="228600"/>
            <a:ext cx="2332038" cy="436563"/>
          </a:xfrm>
          <a:prstGeom prst="rect">
            <a:avLst/>
          </a:prstGeom>
          <a:noFill/>
          <a:ln w="9525">
            <a:noFill/>
            <a:miter lim="800000"/>
            <a:headEnd/>
            <a:tailEnd/>
          </a:ln>
        </p:spPr>
        <p:txBody>
          <a:bodyPr>
            <a:spAutoFit/>
          </a:bodyPr>
          <a:lstStyle/>
          <a:p>
            <a:pPr>
              <a:lnSpc>
                <a:spcPct val="80000"/>
              </a:lnSpc>
              <a:spcBef>
                <a:spcPct val="20000"/>
              </a:spcBef>
              <a:buClr>
                <a:srgbClr val="6767FF"/>
              </a:buClr>
              <a:buSzPct val="70000"/>
              <a:buFont typeface="Wingdings" pitchFamily="2" charset="2"/>
              <a:buNone/>
            </a:pPr>
            <a:r>
              <a:rPr lang="zh-CN" altLang="en-US" sz="2800"/>
              <a:t>5-10秒钟</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to="" calcmode="lin" valueType="num">
                                      <p:cBhvr>
                                        <p:cTn id="7" dur="1" fill="hold"/>
                                        <p:tgtEl>
                                          <p:spTgt spid="2662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idx="4294967295"/>
          </p:nvPr>
        </p:nvSpPr>
        <p:spPr>
          <a:xfrm>
            <a:off x="609600" y="457200"/>
            <a:ext cx="8080375" cy="828675"/>
          </a:xfrm>
        </p:spPr>
        <p:txBody>
          <a:bodyPr/>
          <a:lstStyle/>
          <a:p>
            <a:pPr eaLnBrk="1" hangingPunct="1"/>
            <a:r>
              <a:rPr lang="zh-CN" altLang="en-US" smtClean="0"/>
              <a:t>心跳停止判断</a:t>
            </a:r>
          </a:p>
        </p:txBody>
      </p:sp>
      <p:pic>
        <p:nvPicPr>
          <p:cNvPr id="24578" name="Picture 3"/>
          <p:cNvPicPr>
            <a:picLocks noChangeAspect="1" noChangeArrowheads="1"/>
          </p:cNvPicPr>
          <p:nvPr/>
        </p:nvPicPr>
        <p:blipFill>
          <a:blip r:embed="rId3" cstate="print"/>
          <a:srcRect/>
          <a:stretch>
            <a:fillRect/>
          </a:stretch>
        </p:blipFill>
        <p:spPr bwMode="auto">
          <a:xfrm>
            <a:off x="609600" y="1524000"/>
            <a:ext cx="8305800" cy="4906963"/>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Rot="1" noChangeArrowheads="1"/>
          </p:cNvSpPr>
          <p:nvPr>
            <p:ph type="title" idx="4294967295"/>
          </p:nvPr>
        </p:nvSpPr>
        <p:spPr>
          <a:xfrm>
            <a:off x="971550" y="0"/>
            <a:ext cx="8172450" cy="1736725"/>
          </a:xfrm>
        </p:spPr>
        <p:txBody>
          <a:bodyPr/>
          <a:lstStyle/>
          <a:p>
            <a:pPr eaLnBrk="1" hangingPunct="1"/>
            <a:r>
              <a:rPr lang="zh-CN" altLang="en-US" sz="4000" b="1" smtClean="0"/>
              <a:t>清  除  异  物</a:t>
            </a:r>
            <a:br>
              <a:rPr lang="zh-CN" altLang="en-US" sz="4000" b="1" smtClean="0"/>
            </a:br>
            <a:endParaRPr lang="zh-CN" altLang="en-US" sz="4000" smtClean="0"/>
          </a:p>
        </p:txBody>
      </p:sp>
      <p:pic>
        <p:nvPicPr>
          <p:cNvPr id="37891" name="Picture 3" descr="wo de 5"/>
          <p:cNvPicPr>
            <a:picLocks noGrp="1" noChangeAspect="1" noChangeArrowheads="1"/>
          </p:cNvPicPr>
          <p:nvPr>
            <p:ph idx="4294967295"/>
          </p:nvPr>
        </p:nvPicPr>
        <p:blipFill>
          <a:blip r:embed="rId4" cstate="print"/>
          <a:srcRect/>
          <a:stretch>
            <a:fillRect/>
          </a:stretch>
        </p:blipFill>
        <p:spPr>
          <a:xfrm>
            <a:off x="1066800" y="1981200"/>
            <a:ext cx="6853238" cy="2809875"/>
          </a:xfrm>
        </p:spPr>
      </p:pic>
      <p:sp>
        <p:nvSpPr>
          <p:cNvPr id="33795" name="Text Box 4"/>
          <p:cNvSpPr txBox="1">
            <a:spLocks noChangeArrowheads="1"/>
          </p:cNvSpPr>
          <p:nvPr/>
        </p:nvSpPr>
        <p:spPr bwMode="auto">
          <a:xfrm>
            <a:off x="1066800" y="5334000"/>
            <a:ext cx="7570788" cy="584200"/>
          </a:xfrm>
          <a:prstGeom prst="rect">
            <a:avLst/>
          </a:prstGeom>
          <a:noFill/>
          <a:ln w="9525">
            <a:noFill/>
            <a:miter lim="800000"/>
            <a:headEnd/>
            <a:tailEnd/>
          </a:ln>
        </p:spPr>
        <p:txBody>
          <a:bodyPr wrap="none">
            <a:spAutoFit/>
          </a:bodyPr>
          <a:lstStyle/>
          <a:p>
            <a:pPr algn="ctr"/>
            <a:r>
              <a:rPr lang="zh-CN" altLang="en-US" sz="3200"/>
              <a:t>（注）淤泥</a:t>
            </a:r>
            <a:r>
              <a:rPr lang="en-US" altLang="zh-CN" sz="3200"/>
              <a:t>/</a:t>
            </a:r>
            <a:r>
              <a:rPr lang="zh-CN" altLang="en-US" sz="3200"/>
              <a:t>假牙</a:t>
            </a:r>
            <a:r>
              <a:rPr lang="en-US" altLang="zh-CN" sz="3200"/>
              <a:t>/</a:t>
            </a:r>
            <a:r>
              <a:rPr lang="zh-CN" altLang="en-US" sz="3200"/>
              <a:t>口香糖</a:t>
            </a:r>
            <a:r>
              <a:rPr lang="en-US" altLang="zh-CN" sz="3200"/>
              <a:t>/</a:t>
            </a:r>
            <a:r>
              <a:rPr lang="zh-CN" altLang="en-US" sz="3200"/>
              <a:t>槟榔等异物。</a:t>
            </a:r>
            <a:r>
              <a:rPr lang="zh-CN" altLang="en-US" sz="240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1000" fill="hold"/>
                                        <p:tgtEl>
                                          <p:spTgt spid="37891"/>
                                        </p:tgtEl>
                                        <p:attrNameLst>
                                          <p:attrName>ppt_w</p:attrName>
                                        </p:attrNameLst>
                                      </p:cBhvr>
                                      <p:tavLst>
                                        <p:tav tm="0">
                                          <p:val>
                                            <p:fltVal val="0"/>
                                          </p:val>
                                        </p:tav>
                                        <p:tav tm="100000">
                                          <p:val>
                                            <p:strVal val="#ppt_w"/>
                                          </p:val>
                                        </p:tav>
                                      </p:tavLst>
                                    </p:anim>
                                    <p:anim calcmode="lin" valueType="num">
                                      <p:cBhvr>
                                        <p:cTn id="8" dur="1000" fill="hold"/>
                                        <p:tgtEl>
                                          <p:spTgt spid="37891"/>
                                        </p:tgtEl>
                                        <p:attrNameLst>
                                          <p:attrName>ppt_h</p:attrName>
                                        </p:attrNameLst>
                                      </p:cBhvr>
                                      <p:tavLst>
                                        <p:tav tm="0">
                                          <p:val>
                                            <p:fltVal val="0"/>
                                          </p:val>
                                        </p:tav>
                                        <p:tav tm="100000">
                                          <p:val>
                                            <p:strVal val="#ppt_h"/>
                                          </p:val>
                                        </p:tav>
                                      </p:tavLst>
                                    </p:anim>
                                    <p:anim calcmode="lin" valueType="num">
                                      <p:cBhvr>
                                        <p:cTn id="9" dur="1000" fill="hold"/>
                                        <p:tgtEl>
                                          <p:spTgt spid="378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p:cNvSpPr>
          <p:nvPr>
            <p:ph type="title" idx="4294967295"/>
          </p:nvPr>
        </p:nvSpPr>
        <p:spPr>
          <a:xfrm>
            <a:off x="609600" y="533400"/>
            <a:ext cx="8101013" cy="1196975"/>
          </a:xfrm>
        </p:spPr>
        <p:txBody>
          <a:bodyPr>
            <a:normAutofit fontScale="90000"/>
          </a:bodyPr>
          <a:lstStyle/>
          <a:p>
            <a:pPr eaLnBrk="1" hangingPunct="1">
              <a:lnSpc>
                <a:spcPct val="120000"/>
              </a:lnSpc>
            </a:pPr>
            <a:r>
              <a:rPr lang="zh-CN" altLang="en-US" sz="4100" b="1" smtClean="0"/>
              <a:t>压头抬颚、舌和会厌抬举、</a:t>
            </a:r>
            <a:br>
              <a:rPr lang="zh-CN" altLang="en-US" sz="4100" b="1" smtClean="0"/>
            </a:br>
            <a:r>
              <a:rPr lang="zh-CN" altLang="en-US" sz="4100" b="1" smtClean="0"/>
              <a:t>解除阻塞</a:t>
            </a:r>
          </a:p>
        </p:txBody>
      </p:sp>
      <p:pic>
        <p:nvPicPr>
          <p:cNvPr id="35842" name="Picture 3"/>
          <p:cNvPicPr>
            <a:picLocks noGrp="1" noChangeAspect="1" noChangeArrowheads="1"/>
          </p:cNvPicPr>
          <p:nvPr>
            <p:ph type="body" idx="4294967295"/>
          </p:nvPr>
        </p:nvPicPr>
        <p:blipFill>
          <a:blip r:embed="rId2" cstate="print"/>
          <a:srcRect/>
          <a:stretch>
            <a:fillRect/>
          </a:stretch>
        </p:blipFill>
        <p:spPr>
          <a:xfrm>
            <a:off x="762000" y="2209800"/>
            <a:ext cx="8102600" cy="4289425"/>
          </a:xfr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p:cNvSpPr>
          <p:nvPr>
            <p:ph type="title" idx="4294967295"/>
          </p:nvPr>
        </p:nvSpPr>
        <p:spPr>
          <a:xfrm>
            <a:off x="1371600" y="76200"/>
            <a:ext cx="6705600" cy="1447800"/>
          </a:xfrm>
        </p:spPr>
        <p:txBody>
          <a:bodyPr/>
          <a:lstStyle/>
          <a:p>
            <a:pPr eaLnBrk="1" hangingPunct="1"/>
            <a:r>
              <a:rPr lang="zh-CN" altLang="en-US" b="1" smtClean="0"/>
              <a:t>口对口人工呼吸</a:t>
            </a:r>
            <a:r>
              <a:rPr lang="zh-CN" altLang="en-US" smtClean="0"/>
              <a:t> </a:t>
            </a:r>
          </a:p>
        </p:txBody>
      </p:sp>
      <p:pic>
        <p:nvPicPr>
          <p:cNvPr id="40963" name="Picture 3" descr="6-6"/>
          <p:cNvPicPr>
            <a:picLocks noGrp="1" noChangeAspect="1" noChangeArrowheads="1"/>
          </p:cNvPicPr>
          <p:nvPr>
            <p:ph idx="4294967295"/>
          </p:nvPr>
        </p:nvPicPr>
        <p:blipFill>
          <a:blip r:embed="rId2" cstate="print"/>
          <a:srcRect/>
          <a:stretch>
            <a:fillRect/>
          </a:stretch>
        </p:blipFill>
        <p:spPr>
          <a:xfrm>
            <a:off x="685800" y="1524000"/>
            <a:ext cx="7848600" cy="48577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304800" y="457200"/>
            <a:ext cx="8540750" cy="1143000"/>
          </a:xfrm>
        </p:spPr>
        <p:txBody>
          <a:bodyPr anchor="b"/>
          <a:lstStyle/>
          <a:p>
            <a:pPr eaLnBrk="1" hangingPunct="1"/>
            <a:r>
              <a:rPr lang="zh-CN" altLang="en-US" sz="4800" smtClean="0"/>
              <a:t>   两乳头间</a:t>
            </a:r>
          </a:p>
        </p:txBody>
      </p:sp>
      <p:pic>
        <p:nvPicPr>
          <p:cNvPr id="29698" name="Picture 3" descr="111001"/>
          <p:cNvPicPr>
            <a:picLocks noChangeAspect="1" noChangeArrowheads="1"/>
          </p:cNvPicPr>
          <p:nvPr/>
        </p:nvPicPr>
        <p:blipFill>
          <a:blip r:embed="rId2" cstate="print"/>
          <a:srcRect/>
          <a:stretch>
            <a:fillRect/>
          </a:stretch>
        </p:blipFill>
        <p:spPr bwMode="auto">
          <a:xfrm>
            <a:off x="755650" y="1676400"/>
            <a:ext cx="8388350" cy="4697413"/>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265113" indent="-265113">
              <a:lnSpc>
                <a:spcPct val="110000"/>
              </a:lnSpc>
              <a:buClr>
                <a:srgbClr val="FF0000"/>
              </a:buClr>
              <a:buSzPct val="130000"/>
              <a:buFontTx/>
              <a:buNone/>
            </a:pPr>
            <a:endParaRPr lang="en-US" altLang="zh-CN" dirty="0" smtClean="0">
              <a:solidFill>
                <a:srgbClr val="FF0000"/>
              </a:solidFill>
              <a:ea typeface="微软雅黑" pitchFamily="34" charset="-122"/>
            </a:endParaRPr>
          </a:p>
          <a:p>
            <a:pPr marL="265113" indent="-265113">
              <a:lnSpc>
                <a:spcPct val="110000"/>
              </a:lnSpc>
              <a:buClr>
                <a:srgbClr val="FF0000"/>
              </a:buClr>
              <a:buSzPct val="130000"/>
            </a:pPr>
            <a:r>
              <a:rPr lang="zh-CN" altLang="en-US" b="1" dirty="0" smtClean="0">
                <a:ea typeface="微软雅黑" pitchFamily="34" charset="-122"/>
              </a:rPr>
              <a:t>尘肺病</a:t>
            </a:r>
            <a:r>
              <a:rPr lang="en-US" altLang="zh-CN" b="1" dirty="0" smtClean="0">
                <a:solidFill>
                  <a:srgbClr val="FF0000"/>
                </a:solidFill>
                <a:ea typeface="微软雅黑" pitchFamily="34" charset="-122"/>
              </a:rPr>
              <a:t>62.7</a:t>
            </a:r>
            <a:r>
              <a:rPr lang="zh-CN" altLang="en-US" b="1" dirty="0" smtClean="0">
                <a:solidFill>
                  <a:srgbClr val="FF0000"/>
                </a:solidFill>
                <a:ea typeface="微软雅黑" pitchFamily="34" charset="-122"/>
              </a:rPr>
              <a:t>万</a:t>
            </a:r>
            <a:r>
              <a:rPr lang="zh-CN" altLang="en-US" b="1" dirty="0" smtClean="0">
                <a:ea typeface="微软雅黑" pitchFamily="34" charset="-122"/>
              </a:rPr>
              <a:t>例</a:t>
            </a:r>
          </a:p>
          <a:p>
            <a:pPr marL="265113" indent="-265113">
              <a:lnSpc>
                <a:spcPct val="110000"/>
              </a:lnSpc>
              <a:buClr>
                <a:srgbClr val="FF0000"/>
              </a:buClr>
              <a:buSzPct val="130000"/>
            </a:pPr>
            <a:r>
              <a:rPr lang="zh-CN" altLang="en-US" b="1" dirty="0" smtClean="0">
                <a:ea typeface="微软雅黑" pitchFamily="34" charset="-122"/>
              </a:rPr>
              <a:t>职业中毒</a:t>
            </a:r>
            <a:r>
              <a:rPr lang="en-US" altLang="zh-CN" b="1" dirty="0" smtClean="0">
                <a:solidFill>
                  <a:srgbClr val="FF0000"/>
                </a:solidFill>
                <a:ea typeface="微软雅黑" pitchFamily="34" charset="-122"/>
              </a:rPr>
              <a:t>40650</a:t>
            </a:r>
            <a:r>
              <a:rPr lang="zh-CN" altLang="en-US" b="1" dirty="0" smtClean="0">
                <a:ea typeface="微软雅黑" pitchFamily="34" charset="-122"/>
              </a:rPr>
              <a:t>例</a:t>
            </a:r>
            <a:endParaRPr lang="en-US" altLang="zh-CN" b="1" dirty="0" smtClean="0">
              <a:ea typeface="微软雅黑" pitchFamily="34" charset="-122"/>
            </a:endParaRPr>
          </a:p>
          <a:p>
            <a:pPr marL="265113" indent="-265113">
              <a:lnSpc>
                <a:spcPct val="110000"/>
              </a:lnSpc>
              <a:buClr>
                <a:srgbClr val="FF0000"/>
              </a:buClr>
              <a:buSzPct val="130000"/>
            </a:pPr>
            <a:r>
              <a:rPr lang="zh-CN" altLang="en-US" sz="3200" b="1" dirty="0" smtClean="0">
                <a:ea typeface="微软雅黑" pitchFamily="34" charset="-122"/>
              </a:rPr>
              <a:t>慢性中毒</a:t>
            </a:r>
            <a:r>
              <a:rPr lang="en-US" altLang="zh-CN" sz="3200" b="1" dirty="0" smtClean="0">
                <a:solidFill>
                  <a:srgbClr val="FF0000"/>
                </a:solidFill>
                <a:ea typeface="微软雅黑" pitchFamily="34" charset="-122"/>
              </a:rPr>
              <a:t>23736</a:t>
            </a:r>
            <a:r>
              <a:rPr lang="zh-CN" altLang="en-US" sz="3200" b="1" dirty="0" smtClean="0">
                <a:ea typeface="微软雅黑" pitchFamily="34" charset="-122"/>
              </a:rPr>
              <a:t>例</a:t>
            </a:r>
          </a:p>
          <a:p>
            <a:pPr marL="547688" lvl="1" indent="-200025">
              <a:lnSpc>
                <a:spcPct val="110000"/>
              </a:lnSpc>
              <a:buClr>
                <a:srgbClr val="FF0000"/>
              </a:buClr>
              <a:buSzPct val="130000"/>
              <a:buNone/>
            </a:pPr>
            <a:r>
              <a:rPr lang="zh-CN" altLang="en-US" sz="3200" b="1" dirty="0" smtClean="0">
                <a:ea typeface="微软雅黑" pitchFamily="34" charset="-122"/>
              </a:rPr>
              <a:t>急性中毒</a:t>
            </a:r>
            <a:r>
              <a:rPr lang="en-US" altLang="zh-CN" sz="3200" b="1" dirty="0" smtClean="0">
                <a:solidFill>
                  <a:srgbClr val="FF0000"/>
                </a:solidFill>
                <a:ea typeface="微软雅黑" pitchFamily="34" charset="-122"/>
              </a:rPr>
              <a:t>16914</a:t>
            </a:r>
            <a:r>
              <a:rPr lang="zh-CN" altLang="en-US" sz="3200" b="1" dirty="0" smtClean="0">
                <a:ea typeface="微软雅黑" pitchFamily="34" charset="-122"/>
              </a:rPr>
              <a:t>例</a:t>
            </a:r>
          </a:p>
          <a:p>
            <a:pPr marL="265113" indent="-265113">
              <a:lnSpc>
                <a:spcPct val="110000"/>
              </a:lnSpc>
              <a:buClr>
                <a:srgbClr val="FF0000"/>
              </a:buClr>
              <a:buSzPct val="130000"/>
            </a:pPr>
            <a:r>
              <a:rPr lang="zh-CN" altLang="en-US" b="1" dirty="0" smtClean="0">
                <a:ea typeface="微软雅黑" pitchFamily="34" charset="-122"/>
              </a:rPr>
              <a:t>其他各类职业病</a:t>
            </a:r>
            <a:r>
              <a:rPr lang="en-US" altLang="zh-CN" b="1" dirty="0" smtClean="0">
                <a:solidFill>
                  <a:srgbClr val="FF0000"/>
                </a:solidFill>
                <a:ea typeface="微软雅黑" pitchFamily="34" charset="-122"/>
              </a:rPr>
              <a:t>20170</a:t>
            </a:r>
            <a:r>
              <a:rPr lang="zh-CN" altLang="en-US" b="1" dirty="0" smtClean="0">
                <a:ea typeface="微软雅黑" pitchFamily="34" charset="-122"/>
              </a:rPr>
              <a:t>例</a:t>
            </a:r>
          </a:p>
          <a:p>
            <a:endParaRPr lang="zh-CN" altLang="en-US" dirty="0"/>
          </a:p>
        </p:txBody>
      </p:sp>
      <p:sp>
        <p:nvSpPr>
          <p:cNvPr id="3" name="标题 2"/>
          <p:cNvSpPr>
            <a:spLocks noGrp="1"/>
          </p:cNvSpPr>
          <p:nvPr>
            <p:ph type="title"/>
          </p:nvPr>
        </p:nvSpPr>
        <p:spPr/>
        <p:txBody>
          <a:bodyPr/>
          <a:lstStyle/>
          <a:p>
            <a:endParaRPr lang="zh-CN" altLang="en-US"/>
          </a:p>
        </p:txBody>
      </p:sp>
      <p:sp>
        <p:nvSpPr>
          <p:cNvPr id="4" name="矩形 3"/>
          <p:cNvSpPr/>
          <p:nvPr/>
        </p:nvSpPr>
        <p:spPr>
          <a:xfrm>
            <a:off x="5292080" y="1844824"/>
            <a:ext cx="2304256" cy="1323439"/>
          </a:xfrm>
          <a:prstGeom prst="rect">
            <a:avLst/>
          </a:prstGeom>
        </p:spPr>
        <p:txBody>
          <a:bodyPr wrap="square">
            <a:spAutoFit/>
          </a:bodyPr>
          <a:lstStyle/>
          <a:p>
            <a:pPr algn="ctr"/>
            <a:r>
              <a:rPr lang="en-US" altLang="zh-CN" sz="4000" b="1" i="1" dirty="0" smtClean="0">
                <a:solidFill>
                  <a:srgbClr val="FF0000"/>
                </a:solidFill>
                <a:effectLst>
                  <a:outerShdw blurRad="38100" dist="38100" dir="2700000" algn="tl">
                    <a:srgbClr val="000000"/>
                  </a:outerShdw>
                </a:effectLst>
                <a:latin typeface="黑体" pitchFamily="2" charset="-122"/>
                <a:ea typeface="黑体" pitchFamily="2" charset="-122"/>
              </a:rPr>
              <a:t>69</a:t>
            </a:r>
            <a:r>
              <a:rPr lang="zh-CN" altLang="en-US" sz="4000" b="1" i="1" dirty="0" smtClean="0">
                <a:solidFill>
                  <a:srgbClr val="FF0000"/>
                </a:solidFill>
                <a:latin typeface="黑体" pitchFamily="2" charset="-122"/>
                <a:ea typeface="黑体" pitchFamily="2" charset="-122"/>
              </a:rPr>
              <a:t>万</a:t>
            </a:r>
          </a:p>
          <a:p>
            <a:pPr algn="ctr"/>
            <a:r>
              <a:rPr lang="zh-CN" altLang="en-US" sz="4000" b="1" dirty="0" smtClean="0">
                <a:solidFill>
                  <a:srgbClr val="FF0000"/>
                </a:solidFill>
                <a:latin typeface="黑体" pitchFamily="2" charset="-122"/>
                <a:ea typeface="黑体" pitchFamily="2" charset="-122"/>
              </a:rPr>
              <a:t>职业病</a:t>
            </a:r>
            <a:r>
              <a:rPr lang="en-US" altLang="zh-CN" sz="4000" b="1" dirty="0" smtClean="0">
                <a:solidFill>
                  <a:srgbClr val="FF0000"/>
                </a:solidFill>
                <a:latin typeface="黑体" pitchFamily="2" charset="-122"/>
                <a:ea typeface="黑体" pitchFamily="2" charset="-122"/>
              </a:rPr>
              <a:t>!</a:t>
            </a:r>
            <a:endParaRPr lang="en-US" altLang="zh-CN" sz="4000" b="1" dirty="0">
              <a:solidFill>
                <a:srgbClr val="FF0000"/>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idx="4294967295"/>
          </p:nvPr>
        </p:nvSpPr>
        <p:spPr>
          <a:xfrm>
            <a:off x="838200" y="228600"/>
            <a:ext cx="7499350" cy="690563"/>
          </a:xfrm>
        </p:spPr>
        <p:txBody>
          <a:bodyPr>
            <a:normAutofit fontScale="90000"/>
          </a:bodyPr>
          <a:lstStyle/>
          <a:p>
            <a:pPr eaLnBrk="1" hangingPunct="1">
              <a:defRPr/>
            </a:pPr>
            <a:r>
              <a:rPr lang="zh-CN" altLang="en-US" sz="4800" b="1">
                <a:solidFill>
                  <a:schemeClr val="tx1"/>
                </a:solidFill>
                <a:effectLst>
                  <a:outerShdw blurRad="38100" dist="38100" dir="2700000" algn="tl">
                    <a:srgbClr val="C0C0C0"/>
                  </a:outerShdw>
                </a:effectLst>
              </a:rPr>
              <a:t>错误：手掌交叉重叠</a:t>
            </a:r>
            <a:r>
              <a:rPr lang="zh-CN" altLang="en-US" sz="4800" b="1">
                <a:effectLst>
                  <a:outerShdw blurRad="38100" dist="38100" dir="2700000" algn="tl">
                    <a:srgbClr val="C0C0C0"/>
                  </a:outerShdw>
                </a:effectLst>
              </a:rPr>
              <a:t> </a:t>
            </a:r>
          </a:p>
        </p:txBody>
      </p:sp>
      <p:pic>
        <p:nvPicPr>
          <p:cNvPr id="34819" name="Picture 3" descr="6-12"/>
          <p:cNvPicPr>
            <a:picLocks noGrp="1" noChangeAspect="1" noChangeArrowheads="1"/>
          </p:cNvPicPr>
          <p:nvPr>
            <p:ph idx="4294967295"/>
          </p:nvPr>
        </p:nvPicPr>
        <p:blipFill>
          <a:blip r:embed="rId2" cstate="print"/>
          <a:srcRect/>
          <a:stretch>
            <a:fillRect/>
          </a:stretch>
        </p:blipFill>
        <p:spPr>
          <a:xfrm>
            <a:off x="304800" y="1143000"/>
            <a:ext cx="8913813" cy="5337175"/>
          </a:xfrm>
          <a:ln>
            <a:solidFill>
              <a:srgbClr val="000000"/>
            </a:solidFill>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linds(horizontal)">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1303338" y="620713"/>
            <a:ext cx="12152313" cy="928687"/>
          </a:xfrm>
          <a:prstGeom prst="rect">
            <a:avLst/>
          </a:prstGeom>
          <a:noFill/>
          <a:ln w="9525">
            <a:noFill/>
            <a:miter lim="800000"/>
            <a:headEnd/>
            <a:tailEnd/>
          </a:ln>
        </p:spPr>
        <p:txBody>
          <a:bodyPr lIns="36000" tIns="36000" rIns="36000" bIns="36000"/>
          <a:lstStyle/>
          <a:p>
            <a:pPr algn="ctr" eaLnBrk="0" hangingPunct="0">
              <a:lnSpc>
                <a:spcPct val="89000"/>
              </a:lnSpc>
            </a:pPr>
            <a:r>
              <a:rPr lang="zh-CN" altLang="en-US" sz="4000" b="1">
                <a:latin typeface="华文中宋" pitchFamily="2" charset="-122"/>
                <a:ea typeface="黑体" pitchFamily="2" charset="-122"/>
              </a:rPr>
              <a:t>动画演示</a:t>
            </a:r>
            <a:endParaRPr lang="zh-CN" altLang="en-US" sz="4000">
              <a:latin typeface="Times New Roman" pitchFamily="18" charset="0"/>
              <a:ea typeface="黑体" pitchFamily="2" charset="-122"/>
            </a:endParaRPr>
          </a:p>
        </p:txBody>
      </p:sp>
      <p:pic>
        <p:nvPicPr>
          <p:cNvPr id="36867" name="Picture 3"/>
          <p:cNvPicPr>
            <a:picLocks noChangeAspect="1" noChangeArrowheads="1"/>
          </p:cNvPicPr>
          <p:nvPr/>
        </p:nvPicPr>
        <p:blipFill>
          <a:blip r:embed="rId2" cstate="print">
            <a:clrChange>
              <a:clrFrom>
                <a:srgbClr val="0F0000"/>
              </a:clrFrom>
              <a:clrTo>
                <a:srgbClr val="0F0000">
                  <a:alpha val="0"/>
                </a:srgbClr>
              </a:clrTo>
            </a:clrChange>
          </a:blip>
          <a:srcRect/>
          <a:stretch>
            <a:fillRect/>
          </a:stretch>
        </p:blipFill>
        <p:spPr bwMode="auto">
          <a:xfrm>
            <a:off x="2700338" y="1700213"/>
            <a:ext cx="3887787" cy="4392612"/>
          </a:xfrm>
          <a:prstGeom prst="rect">
            <a:avLst/>
          </a:prstGeom>
          <a:noFill/>
          <a:ln w="9525">
            <a:noFill/>
            <a:miter lim="800000"/>
            <a:headEnd/>
            <a:tailEnd/>
          </a:ln>
        </p:spPr>
      </p:pic>
      <p:pic>
        <p:nvPicPr>
          <p:cNvPr id="31747" name="Picture 4" descr="u=1572354613,3215109035&amp;fm=0&amp;gp=20">
            <a:hlinkClick r:id="rId3"/>
          </p:cNvPr>
          <p:cNvPicPr>
            <a:picLocks noChangeAspect="1" noChangeArrowheads="1"/>
          </p:cNvPicPr>
          <p:nvPr/>
        </p:nvPicPr>
        <p:blipFill>
          <a:blip r:embed="rId4" cstate="print"/>
          <a:srcRect/>
          <a:stretch>
            <a:fillRect/>
          </a:stretch>
        </p:blipFill>
        <p:spPr bwMode="auto">
          <a:xfrm>
            <a:off x="0" y="0"/>
            <a:ext cx="1323975" cy="1285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686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idx="4294967295"/>
          </p:nvPr>
        </p:nvSpPr>
        <p:spPr>
          <a:xfrm>
            <a:off x="2070100" y="231775"/>
            <a:ext cx="7073900" cy="628650"/>
          </a:xfrm>
        </p:spPr>
        <p:txBody>
          <a:bodyPr>
            <a:normAutofit fontScale="90000"/>
          </a:bodyPr>
          <a:lstStyle/>
          <a:p>
            <a:pPr eaLnBrk="1" hangingPunct="1">
              <a:defRPr/>
            </a:pPr>
            <a:r>
              <a:rPr lang="zh-CN" altLang="en-US" b="1">
                <a:solidFill>
                  <a:schemeClr val="hlink"/>
                </a:solidFill>
                <a:effectLst>
                  <a:outerShdw blurRad="38100" dist="38100" dir="2700000" algn="tl">
                    <a:srgbClr val="C0C0C0"/>
                  </a:outerShdw>
                </a:effectLst>
              </a:rPr>
              <a:t>正确按压姿势示意图</a:t>
            </a:r>
            <a:r>
              <a:rPr lang="zh-CN" altLang="en-US" b="1">
                <a:solidFill>
                  <a:srgbClr val="0000CC"/>
                </a:solidFill>
                <a:effectLst>
                  <a:outerShdw blurRad="38100" dist="38100" dir="2700000" algn="tl">
                    <a:srgbClr val="C0C0C0"/>
                  </a:outerShdw>
                </a:effectLst>
              </a:rPr>
              <a:t> </a:t>
            </a:r>
          </a:p>
        </p:txBody>
      </p:sp>
      <p:pic>
        <p:nvPicPr>
          <p:cNvPr id="32770" name="Picture 3" descr="dc52b548a6131017da2e710a49d1a289"/>
          <p:cNvPicPr>
            <a:picLocks noChangeAspect="1" noChangeArrowheads="1"/>
          </p:cNvPicPr>
          <p:nvPr/>
        </p:nvPicPr>
        <p:blipFill>
          <a:blip r:embed="rId2" cstate="print"/>
          <a:srcRect/>
          <a:stretch>
            <a:fillRect/>
          </a:stretch>
        </p:blipFill>
        <p:spPr bwMode="auto">
          <a:xfrm>
            <a:off x="0" y="1295400"/>
            <a:ext cx="9101138" cy="2667000"/>
          </a:xfrm>
          <a:prstGeom prst="rect">
            <a:avLst/>
          </a:prstGeom>
          <a:noFill/>
          <a:ln w="9525">
            <a:noFill/>
            <a:miter lim="800000"/>
            <a:headEnd/>
            <a:tailEnd/>
          </a:ln>
        </p:spPr>
      </p:pic>
      <p:sp>
        <p:nvSpPr>
          <p:cNvPr id="32771" name="Text Box 4"/>
          <p:cNvSpPr txBox="1">
            <a:spLocks noChangeArrowheads="1"/>
          </p:cNvSpPr>
          <p:nvPr/>
        </p:nvSpPr>
        <p:spPr bwMode="auto">
          <a:xfrm>
            <a:off x="685800" y="4038600"/>
            <a:ext cx="7388225" cy="2713038"/>
          </a:xfrm>
          <a:prstGeom prst="rect">
            <a:avLst/>
          </a:prstGeom>
          <a:noFill/>
          <a:ln w="9525">
            <a:noFill/>
            <a:miter lim="800000"/>
            <a:headEnd/>
            <a:tailEnd/>
          </a:ln>
        </p:spPr>
        <p:txBody>
          <a:bodyPr>
            <a:spAutoFit/>
          </a:bodyPr>
          <a:lstStyle/>
          <a:p>
            <a:pPr algn="ctr"/>
            <a:r>
              <a:rPr lang="zh-CN" altLang="en-US" sz="2400" b="1">
                <a:solidFill>
                  <a:srgbClr val="0000CC"/>
                </a:solidFill>
              </a:rPr>
              <a:t>按压深度</a:t>
            </a:r>
            <a:r>
              <a:rPr lang="zh-CN" altLang="en-US" sz="2400" b="1">
                <a:solidFill>
                  <a:schemeClr val="tx2"/>
                </a:solidFill>
              </a:rPr>
              <a:t>：</a:t>
            </a:r>
            <a:r>
              <a:rPr lang="zh-CN" altLang="en-US" sz="2400" b="1"/>
              <a:t> </a:t>
            </a:r>
            <a:r>
              <a:rPr lang="zh-CN" altLang="en-US" sz="2000" b="1"/>
              <a:t>成</a:t>
            </a:r>
            <a:r>
              <a:rPr lang="en-US" altLang="zh-CN" sz="2000" b="1"/>
              <a:t> </a:t>
            </a:r>
            <a:r>
              <a:rPr lang="zh-CN" altLang="en-US" sz="2000" b="1"/>
              <a:t>年</a:t>
            </a:r>
            <a:r>
              <a:rPr lang="en-US" altLang="zh-CN" sz="2000" b="1"/>
              <a:t> </a:t>
            </a:r>
            <a:r>
              <a:rPr lang="zh-CN" altLang="en-US" sz="2000" b="1"/>
              <a:t>人（</a:t>
            </a:r>
            <a:r>
              <a:rPr lang="en-US" altLang="zh-CN" sz="2000" b="1"/>
              <a:t>8</a:t>
            </a:r>
            <a:r>
              <a:rPr lang="zh-CN" altLang="en-US" sz="2000" b="1"/>
              <a:t>岁以上） ：胸骨下陷 </a:t>
            </a:r>
            <a:r>
              <a:rPr lang="en-US" altLang="zh-CN" sz="2000" b="1"/>
              <a:t>5</a:t>
            </a:r>
            <a:r>
              <a:rPr lang="zh-CN" altLang="en-US" sz="2000" b="1"/>
              <a:t>～</a:t>
            </a:r>
            <a:r>
              <a:rPr lang="en-US" altLang="zh-CN" sz="2000" b="1"/>
              <a:t>6 cm</a:t>
            </a:r>
          </a:p>
          <a:p>
            <a:pPr algn="ctr"/>
            <a:endParaRPr lang="zh-CN" altLang="en-US" sz="2000" b="1"/>
          </a:p>
          <a:p>
            <a:pPr algn="ctr"/>
            <a:r>
              <a:rPr lang="zh-CN" altLang="en-US" sz="2000" b="1">
                <a:solidFill>
                  <a:srgbClr val="003399"/>
                </a:solidFill>
              </a:rPr>
              <a:t>                    </a:t>
            </a:r>
            <a:r>
              <a:rPr lang="zh-CN" altLang="en-US" sz="2000" b="1"/>
              <a:t>未成年人（</a:t>
            </a:r>
            <a:r>
              <a:rPr lang="en-US" altLang="zh-CN" sz="2000" b="1"/>
              <a:t>1-7</a:t>
            </a:r>
            <a:r>
              <a:rPr lang="zh-CN" altLang="en-US" sz="2000" b="1"/>
              <a:t>岁）   ： </a:t>
            </a:r>
            <a:r>
              <a:rPr lang="en-US" altLang="zh-CN" sz="2000" b="1"/>
              <a:t>胸骨下陷</a:t>
            </a:r>
            <a:r>
              <a:rPr lang="zh-CN" altLang="en-US" sz="2000" b="1"/>
              <a:t>约</a:t>
            </a:r>
            <a:r>
              <a:rPr lang="en-US" altLang="zh-CN" sz="2000" b="1"/>
              <a:t>5 cm</a:t>
            </a:r>
            <a:r>
              <a:rPr lang="zh-CN" altLang="en-US" sz="2000" b="1"/>
              <a:t>           </a:t>
            </a:r>
          </a:p>
          <a:p>
            <a:pPr algn="ctr"/>
            <a:endParaRPr lang="zh-CN" altLang="en-US" sz="2000" b="1"/>
          </a:p>
          <a:p>
            <a:pPr algn="ctr"/>
            <a:r>
              <a:rPr lang="zh-CN" altLang="en-US" sz="2000" b="1"/>
              <a:t>                        婴</a:t>
            </a:r>
            <a:r>
              <a:rPr lang="en-US" altLang="zh-CN" sz="2000" b="1"/>
              <a:t> </a:t>
            </a:r>
            <a:r>
              <a:rPr lang="zh-CN" altLang="en-US" sz="2000" b="1"/>
              <a:t>幼</a:t>
            </a:r>
            <a:r>
              <a:rPr lang="en-US" altLang="zh-CN" sz="2000" b="1"/>
              <a:t> </a:t>
            </a:r>
            <a:r>
              <a:rPr lang="zh-CN" altLang="en-US" sz="2000" b="1"/>
              <a:t>儿（0-1岁）</a:t>
            </a:r>
            <a:r>
              <a:rPr lang="en-US" altLang="zh-CN" sz="2000" b="1"/>
              <a:t> </a:t>
            </a:r>
            <a:r>
              <a:rPr lang="zh-CN" altLang="en-US" sz="2000" b="1"/>
              <a:t>   ：</a:t>
            </a:r>
            <a:r>
              <a:rPr lang="en-US" altLang="zh-CN" sz="2000" b="1"/>
              <a:t>胸骨下陷</a:t>
            </a:r>
            <a:r>
              <a:rPr lang="zh-CN" altLang="en-US" sz="2000" b="1"/>
              <a:t>约</a:t>
            </a:r>
            <a:r>
              <a:rPr lang="en-US" altLang="zh-CN" sz="2000" b="1"/>
              <a:t>3</a:t>
            </a:r>
            <a:r>
              <a:rPr lang="zh-CN" altLang="en-US" sz="2000" b="1"/>
              <a:t>~</a:t>
            </a:r>
            <a:r>
              <a:rPr lang="en-US" altLang="zh-CN" sz="2000" b="1"/>
              <a:t>4</a:t>
            </a:r>
            <a:r>
              <a:rPr lang="zh-CN" altLang="en-US" sz="2000" b="1"/>
              <a:t> </a:t>
            </a:r>
            <a:r>
              <a:rPr lang="en-US" altLang="zh-CN" sz="2000" b="1"/>
              <a:t>cm</a:t>
            </a:r>
          </a:p>
          <a:p>
            <a:pPr algn="ctr"/>
            <a:endParaRPr lang="en-US" altLang="zh-CN" sz="2000" b="1">
              <a:solidFill>
                <a:srgbClr val="0000CC"/>
              </a:solidFill>
            </a:endParaRPr>
          </a:p>
          <a:p>
            <a:r>
              <a:rPr lang="zh-CN" altLang="en-US" sz="2400" b="1">
                <a:solidFill>
                  <a:srgbClr val="0000CC"/>
                </a:solidFill>
              </a:rPr>
              <a:t> 按压频率</a:t>
            </a:r>
            <a:r>
              <a:rPr lang="zh-CN" altLang="en-US" sz="2400" b="1">
                <a:solidFill>
                  <a:schemeClr val="tx2"/>
                </a:solidFill>
              </a:rPr>
              <a:t>：    至少</a:t>
            </a:r>
            <a:r>
              <a:rPr lang="en-US" altLang="zh-CN" sz="2400" b="1">
                <a:solidFill>
                  <a:schemeClr val="hlink"/>
                </a:solidFill>
              </a:rPr>
              <a:t>100</a:t>
            </a:r>
            <a:r>
              <a:rPr lang="zh-CN" altLang="en-US" sz="2400" b="1">
                <a:solidFill>
                  <a:schemeClr val="hlink"/>
                </a:solidFill>
              </a:rPr>
              <a:t>次</a:t>
            </a:r>
            <a:r>
              <a:rPr lang="en-US" altLang="zh-CN" sz="2400" b="1">
                <a:solidFill>
                  <a:schemeClr val="hlink"/>
                </a:solidFill>
              </a:rPr>
              <a:t>/</a:t>
            </a:r>
            <a:r>
              <a:rPr lang="zh-CN" altLang="en-US" sz="2400" b="1">
                <a:solidFill>
                  <a:schemeClr val="hlink"/>
                </a:solidFill>
              </a:rPr>
              <a:t>分</a:t>
            </a:r>
          </a:p>
          <a:p>
            <a:pPr algn="ctr"/>
            <a:endParaRPr lang="zh-CN" altLang="en-US" sz="2400"/>
          </a:p>
        </p:txBody>
      </p:sp>
    </p:spTree>
  </p:cSld>
  <p:clrMapOvr>
    <a:masterClrMapping/>
  </p:clrMapOvr>
  <p:transition>
    <p:plus/>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Rectangle 3"/>
          <p:cNvSpPr>
            <a:spLocks noGrp="1" noChangeArrowheads="1"/>
          </p:cNvSpPr>
          <p:nvPr>
            <p:ph type="title" idx="4294967295"/>
          </p:nvPr>
        </p:nvSpPr>
        <p:spPr>
          <a:xfrm>
            <a:off x="228600" y="0"/>
            <a:ext cx="8540750" cy="1143000"/>
          </a:xfrm>
        </p:spPr>
        <p:txBody>
          <a:bodyPr/>
          <a:lstStyle/>
          <a:p>
            <a:pPr eaLnBrk="1" hangingPunct="1">
              <a:lnSpc>
                <a:spcPct val="80000"/>
              </a:lnSpc>
              <a:spcBef>
                <a:spcPct val="20000"/>
              </a:spcBef>
              <a:buClr>
                <a:schemeClr val="hlink"/>
              </a:buClr>
              <a:buSzPct val="70000"/>
              <a:buFont typeface="Wingdings" pitchFamily="2" charset="2"/>
              <a:buChar char="•"/>
            </a:pPr>
            <a:r>
              <a:rPr lang="en-US" altLang="zh-CN" smtClean="0"/>
              <a:t>+-</a:t>
            </a:r>
          </a:p>
        </p:txBody>
      </p:sp>
      <p:sp>
        <p:nvSpPr>
          <p:cNvPr id="46082" name="Rectangle 4"/>
          <p:cNvSpPr>
            <a:spLocks noRot="1" noChangeArrowheads="1"/>
          </p:cNvSpPr>
          <p:nvPr/>
        </p:nvSpPr>
        <p:spPr bwMode="auto">
          <a:xfrm>
            <a:off x="152400" y="914400"/>
            <a:ext cx="4267200" cy="5715000"/>
          </a:xfrm>
          <a:prstGeom prst="rect">
            <a:avLst/>
          </a:prstGeom>
          <a:noFill/>
          <a:ln w="9525">
            <a:noFill/>
            <a:miter lim="800000"/>
            <a:headEnd/>
            <a:tailEnd/>
          </a:ln>
        </p:spPr>
        <p:txBody>
          <a:bodyPr/>
          <a:lstStyle/>
          <a:p>
            <a:pPr marL="342900" indent="-342900" eaLnBrk="0" hangingPunct="0">
              <a:lnSpc>
                <a:spcPct val="90000"/>
              </a:lnSpc>
            </a:pPr>
            <a:endParaRPr lang="en-US" altLang="zh-CN" sz="2800"/>
          </a:p>
        </p:txBody>
      </p:sp>
      <p:sp>
        <p:nvSpPr>
          <p:cNvPr id="46083" name="Rectangle 5"/>
          <p:cNvSpPr>
            <a:spLocks noRot="1" noChangeArrowheads="1"/>
          </p:cNvSpPr>
          <p:nvPr/>
        </p:nvSpPr>
        <p:spPr bwMode="auto">
          <a:xfrm>
            <a:off x="0" y="2819400"/>
            <a:ext cx="9144000" cy="4038600"/>
          </a:xfrm>
          <a:prstGeom prst="rect">
            <a:avLst/>
          </a:prstGeom>
          <a:noFill/>
          <a:ln w="9525">
            <a:noFill/>
            <a:miter lim="800000"/>
            <a:headEnd/>
            <a:tailEnd/>
          </a:ln>
        </p:spPr>
        <p:txBody>
          <a:bodyPr/>
          <a:lstStyle/>
          <a:p>
            <a:pPr marL="342900" indent="-342900" eaLnBrk="0" hangingPunct="0">
              <a:lnSpc>
                <a:spcPct val="90000"/>
              </a:lnSpc>
            </a:pPr>
            <a:r>
              <a:rPr lang="en-US" altLang="zh-CN"/>
              <a:t>          </a:t>
            </a:r>
            <a:r>
              <a:rPr lang="en-US" altLang="zh-CN" b="1"/>
              <a:t> (2009</a:t>
            </a:r>
            <a:r>
              <a:rPr lang="zh-CN" altLang="en-US" b="1"/>
              <a:t>年</a:t>
            </a:r>
            <a:r>
              <a:rPr lang="en-US" altLang="zh-CN" b="1"/>
              <a:t>6</a:t>
            </a:r>
            <a:r>
              <a:rPr lang="zh-CN" altLang="en-US" b="1"/>
              <a:t>月</a:t>
            </a:r>
            <a:r>
              <a:rPr lang="en-US" altLang="zh-CN" b="1"/>
              <a:t>5</a:t>
            </a:r>
            <a:r>
              <a:rPr lang="zh-CN" altLang="en-US" b="1"/>
              <a:t>日</a:t>
            </a:r>
            <a:r>
              <a:rPr lang="en-US" altLang="zh-CN" b="1"/>
              <a:t>)</a:t>
            </a:r>
            <a:r>
              <a:rPr lang="zh-CN" altLang="en-US" b="1"/>
              <a:t>清晨七点五分，央视</a:t>
            </a:r>
            <a:r>
              <a:rPr lang="en-US" altLang="zh-CN" b="1"/>
              <a:t>《</a:t>
            </a:r>
            <a:r>
              <a:rPr lang="zh-CN" altLang="en-US" b="1"/>
              <a:t>新闻联播</a:t>
            </a:r>
            <a:r>
              <a:rPr lang="en-US" altLang="zh-CN" b="1"/>
              <a:t>》</a:t>
            </a:r>
            <a:r>
              <a:rPr lang="zh-CN" altLang="en-US" b="1"/>
              <a:t>主持人罗京因病在北京逝世，终年</a:t>
            </a:r>
            <a:r>
              <a:rPr lang="en-US" altLang="zh-CN" b="1"/>
              <a:t>48</a:t>
            </a:r>
            <a:r>
              <a:rPr lang="zh-CN" altLang="en-US" b="1"/>
              <a:t>岁。</a:t>
            </a:r>
            <a:r>
              <a:rPr lang="en-US" altLang="zh-CN" b="1"/>
              <a:t>2008</a:t>
            </a:r>
            <a:r>
              <a:rPr lang="zh-CN" altLang="en-US" b="1"/>
              <a:t>年</a:t>
            </a:r>
            <a:r>
              <a:rPr lang="en-US" altLang="zh-CN" b="1"/>
              <a:t>9</a:t>
            </a:r>
            <a:r>
              <a:rPr lang="zh-CN" altLang="en-US" b="1"/>
              <a:t>月，罗京被确诊患有</a:t>
            </a:r>
            <a:r>
              <a:rPr lang="zh-CN" altLang="en-US" b="1">
                <a:solidFill>
                  <a:srgbClr val="FF3300"/>
                </a:solidFill>
              </a:rPr>
              <a:t>淋巴癌</a:t>
            </a:r>
            <a:r>
              <a:rPr lang="zh-CN" altLang="en-US" b="1"/>
              <a:t>，并暂停工作入院接受治疗，与病魔顽强斗争了</a:t>
            </a:r>
            <a:r>
              <a:rPr lang="en-US" altLang="zh-CN" b="1"/>
              <a:t>10</a:t>
            </a:r>
            <a:r>
              <a:rPr lang="zh-CN" altLang="en-US" b="1"/>
              <a:t>个月。 </a:t>
            </a:r>
          </a:p>
          <a:p>
            <a:pPr marL="342900" indent="-342900" eaLnBrk="0" hangingPunct="0">
              <a:lnSpc>
                <a:spcPct val="90000"/>
              </a:lnSpc>
            </a:pPr>
            <a:r>
              <a:rPr lang="zh-CN" altLang="en-US" b="1"/>
              <a:t>         </a:t>
            </a:r>
          </a:p>
          <a:p>
            <a:pPr marL="342900" indent="-342900" eaLnBrk="0" hangingPunct="0">
              <a:lnSpc>
                <a:spcPct val="90000"/>
              </a:lnSpc>
            </a:pPr>
            <a:r>
              <a:rPr lang="zh-CN" altLang="en-US" b="1"/>
              <a:t>           </a:t>
            </a:r>
            <a:r>
              <a:rPr lang="zh-CN" altLang="en-US" b="1">
                <a:solidFill>
                  <a:srgbClr val="FF0000"/>
                </a:solidFill>
              </a:rPr>
              <a:t>生命属于每个人，只有一次，生命对于每一个人的起点和终点也都完全一样，不同的只是生命的过程以及与这种过程伴随的生命旅程。</a:t>
            </a:r>
            <a:br>
              <a:rPr lang="zh-CN" altLang="en-US" b="1">
                <a:solidFill>
                  <a:srgbClr val="FF0000"/>
                </a:solidFill>
              </a:rPr>
            </a:br>
            <a:endParaRPr lang="zh-CN" altLang="en-US" b="1">
              <a:solidFill>
                <a:srgbClr val="FF0000"/>
              </a:solidFill>
            </a:endParaRPr>
          </a:p>
          <a:p>
            <a:pPr marL="342900" indent="-342900" eaLnBrk="0" hangingPunct="0">
              <a:lnSpc>
                <a:spcPct val="90000"/>
              </a:lnSpc>
            </a:pPr>
            <a:r>
              <a:rPr lang="zh-CN" altLang="en-US" b="1"/>
              <a:t>       每个人的生命都应该是有质量的，却很少有人做到</a:t>
            </a:r>
            <a:r>
              <a:rPr lang="en-US" altLang="zh-CN" b="1"/>
              <a:t>……</a:t>
            </a:r>
          </a:p>
          <a:p>
            <a:pPr marL="342900" indent="-342900" eaLnBrk="0" hangingPunct="0">
              <a:lnSpc>
                <a:spcPct val="90000"/>
              </a:lnSpc>
            </a:pPr>
            <a:r>
              <a:rPr lang="zh-CN" altLang="en-US" b="1"/>
              <a:t>           你的声音传遍江河湖海，如今天空只留下了你的回音，大地只留下你的脚印，观众心里留下了你的音容笑貌。</a:t>
            </a:r>
            <a:br>
              <a:rPr lang="zh-CN" altLang="en-US" b="1"/>
            </a:br>
            <a:r>
              <a:rPr lang="zh-CN" altLang="en-US" b="1"/>
              <a:t>       初夏早晨，你带着最后的一滴露珠，匆匆的走了，留给我们的是无尽的遗憾和惋惜，天国里多了美妙的声音，我们只能送去一份不舍和思念。</a:t>
            </a:r>
            <a:br>
              <a:rPr lang="zh-CN" altLang="en-US" b="1"/>
            </a:br>
            <a:r>
              <a:rPr lang="zh-CN" altLang="en-US" b="1"/>
              <a:t>       祝罗京一路走好，有爱相伴、有祝福围绕，天国里有你更精彩</a:t>
            </a:r>
            <a:r>
              <a:rPr lang="en-US" altLang="zh-CN" b="1"/>
              <a:t>…… </a:t>
            </a:r>
          </a:p>
          <a:p>
            <a:pPr marL="342900" indent="-342900" eaLnBrk="0" hangingPunct="0">
              <a:lnSpc>
                <a:spcPct val="90000"/>
              </a:lnSpc>
            </a:pPr>
            <a:r>
              <a:rPr lang="en-US" altLang="zh-CN" b="1"/>
              <a:t/>
            </a:r>
            <a:br>
              <a:rPr lang="en-US" altLang="zh-CN" b="1"/>
            </a:br>
            <a:endParaRPr lang="en-US" altLang="zh-CN" b="1"/>
          </a:p>
        </p:txBody>
      </p:sp>
      <p:pic>
        <p:nvPicPr>
          <p:cNvPr id="46084" name="Picture 5" descr="QQ截图未命名"/>
          <p:cNvPicPr>
            <a:picLocks noChangeAspect="1" noChangeArrowheads="1"/>
          </p:cNvPicPr>
          <p:nvPr/>
        </p:nvPicPr>
        <p:blipFill>
          <a:blip r:embed="rId2" cstate="print"/>
          <a:srcRect/>
          <a:stretch>
            <a:fillRect/>
          </a:stretch>
        </p:blipFill>
        <p:spPr bwMode="auto">
          <a:xfrm>
            <a:off x="0" y="0"/>
            <a:ext cx="9144000" cy="2819400"/>
          </a:xfrm>
          <a:prstGeom prst="rect">
            <a:avLst/>
          </a:prstGeom>
          <a:noFill/>
          <a:ln w="9525">
            <a:noFill/>
            <a:miter lim="800000"/>
            <a:headEnd/>
            <a:tailEnd/>
          </a:ln>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p:cNvSpPr>
          <p:nvPr>
            <p:ph type="title" idx="4294967295"/>
          </p:nvPr>
        </p:nvSpPr>
        <p:spPr>
          <a:xfrm>
            <a:off x="0" y="228600"/>
            <a:ext cx="8540750" cy="1143000"/>
          </a:xfrm>
        </p:spPr>
        <p:txBody>
          <a:bodyPr/>
          <a:lstStyle/>
          <a:p>
            <a:pPr eaLnBrk="1" hangingPunct="1"/>
            <a:r>
              <a:rPr lang="zh-CN" altLang="en-US" smtClean="0"/>
              <a:t>　</a:t>
            </a:r>
            <a:r>
              <a:rPr lang="zh-CN" altLang="en-US" smtClean="0">
                <a:solidFill>
                  <a:schemeClr val="tx1"/>
                </a:solidFill>
              </a:rPr>
              <a:t>王均瑶的最后一站</a:t>
            </a:r>
            <a:r>
              <a:rPr lang="zh-CN" altLang="en-US" smtClean="0"/>
              <a:t> </a:t>
            </a:r>
          </a:p>
        </p:txBody>
      </p:sp>
      <p:sp>
        <p:nvSpPr>
          <p:cNvPr id="47106" name="Rectangle 3"/>
          <p:cNvSpPr>
            <a:spLocks noGrp="1" noRot="1" noChangeArrowheads="1"/>
          </p:cNvSpPr>
          <p:nvPr>
            <p:ph type="body" sz="half" idx="4294967295"/>
          </p:nvPr>
        </p:nvSpPr>
        <p:spPr>
          <a:xfrm>
            <a:off x="304800" y="1981200"/>
            <a:ext cx="4195763" cy="3886200"/>
          </a:xfrm>
        </p:spPr>
        <p:txBody>
          <a:bodyPr/>
          <a:lstStyle/>
          <a:p>
            <a:pPr eaLnBrk="1" hangingPunct="1"/>
            <a:endParaRPr lang="zh-CN" altLang="en-US" sz="2400" smtClean="0"/>
          </a:p>
        </p:txBody>
      </p:sp>
      <p:sp>
        <p:nvSpPr>
          <p:cNvPr id="47107" name="Rectangle 4"/>
          <p:cNvSpPr>
            <a:spLocks noGrp="1" noRot="1" noChangeArrowheads="1"/>
          </p:cNvSpPr>
          <p:nvPr>
            <p:ph type="body" sz="half" idx="4294967295"/>
          </p:nvPr>
        </p:nvSpPr>
        <p:spPr>
          <a:xfrm>
            <a:off x="4648200" y="1371600"/>
            <a:ext cx="4194175" cy="5029200"/>
          </a:xfrm>
        </p:spPr>
        <p:txBody>
          <a:bodyPr/>
          <a:lstStyle/>
          <a:p>
            <a:pPr eaLnBrk="1" hangingPunct="1">
              <a:buFont typeface="Wingdings" pitchFamily="2" charset="2"/>
              <a:buChar char="u"/>
            </a:pPr>
            <a:r>
              <a:rPr lang="zh-CN" altLang="en-US" sz="2400" smtClean="0"/>
              <a:t> </a:t>
            </a:r>
            <a:r>
              <a:rPr lang="zh-CN" altLang="en-US" sz="2400" b="1" smtClean="0"/>
              <a:t>王均瑶因患</a:t>
            </a:r>
            <a:r>
              <a:rPr lang="zh-CN" altLang="en-US" sz="2400" b="1" smtClean="0">
                <a:solidFill>
                  <a:srgbClr val="FF3300"/>
                </a:solidFill>
              </a:rPr>
              <a:t>肠癌晚期</a:t>
            </a:r>
            <a:r>
              <a:rPr lang="zh-CN" altLang="en-US" sz="2400" b="1" smtClean="0"/>
              <a:t>，并发肺部感染、呼吸循环功能衰竭，抢救无效，于</a:t>
            </a:r>
            <a:r>
              <a:rPr lang="en-US" altLang="zh-CN" sz="2400" b="1" smtClean="0"/>
              <a:t>2004</a:t>
            </a:r>
            <a:r>
              <a:rPr lang="zh-CN" altLang="en-US" sz="2400" b="1" smtClean="0"/>
              <a:t>年</a:t>
            </a:r>
            <a:r>
              <a:rPr lang="en-US" altLang="zh-CN" sz="2400" b="1" smtClean="0"/>
              <a:t>11</a:t>
            </a:r>
            <a:r>
              <a:rPr lang="zh-CN" altLang="en-US" sz="2400" b="1" smtClean="0"/>
              <a:t>月</a:t>
            </a:r>
            <a:r>
              <a:rPr lang="en-US" altLang="zh-CN" sz="2400" b="1" smtClean="0"/>
              <a:t>7</a:t>
            </a:r>
            <a:r>
              <a:rPr lang="zh-CN" altLang="en-US" sz="2400" b="1" smtClean="0"/>
              <a:t>日晚上逝世，享年</a:t>
            </a:r>
            <a:r>
              <a:rPr lang="en-US" altLang="zh-CN" sz="2400" b="1" smtClean="0"/>
              <a:t>38</a:t>
            </a:r>
            <a:r>
              <a:rPr lang="zh-CN" altLang="en-US" sz="2400" b="1" smtClean="0"/>
              <a:t>岁。 </a:t>
            </a:r>
          </a:p>
          <a:p>
            <a:pPr eaLnBrk="1" hangingPunct="1">
              <a:buFont typeface="Wingdings" pitchFamily="2" charset="2"/>
              <a:buChar char="u"/>
            </a:pPr>
            <a:r>
              <a:rPr lang="zh-CN" altLang="en-US" sz="2400" b="1" smtClean="0"/>
              <a:t>“肠癌这种病，初期患者是没有感觉的，等到发现的时候往往已经伴随大出血，一般很难治好，</a:t>
            </a:r>
            <a:r>
              <a:rPr lang="zh-CN" altLang="en-US" sz="2400" b="1" smtClean="0">
                <a:solidFill>
                  <a:srgbClr val="FF0000"/>
                </a:solidFill>
              </a:rPr>
              <a:t>像他这样的企业家，一天到晚高负荷工作，更容易加速病情的恶化</a:t>
            </a:r>
            <a:r>
              <a:rPr lang="zh-CN" altLang="en-US" sz="2400" b="1" smtClean="0"/>
              <a:t>。”瑞金医院院办一位负责人惋惜地说 </a:t>
            </a:r>
          </a:p>
        </p:txBody>
      </p:sp>
      <p:pic>
        <p:nvPicPr>
          <p:cNvPr id="47108" name="Picture 5" descr="2579178752">
            <a:hlinkClick r:id="rId2"/>
          </p:cNvPr>
          <p:cNvPicPr>
            <a:picLocks noChangeAspect="1" noChangeArrowheads="1"/>
          </p:cNvPicPr>
          <p:nvPr/>
        </p:nvPicPr>
        <p:blipFill>
          <a:blip r:embed="rId3" cstate="print"/>
          <a:srcRect/>
          <a:stretch>
            <a:fillRect/>
          </a:stretch>
        </p:blipFill>
        <p:spPr bwMode="auto">
          <a:xfrm>
            <a:off x="228600" y="1524000"/>
            <a:ext cx="4411663" cy="4953000"/>
          </a:xfrm>
          <a:prstGeom prst="rect">
            <a:avLst/>
          </a:prstGeom>
          <a:noFill/>
          <a:ln w="9525">
            <a:noFill/>
            <a:miter lim="800000"/>
            <a:headEnd/>
            <a:tailEnd/>
          </a:ln>
        </p:spPr>
      </p:pic>
      <p:pic>
        <p:nvPicPr>
          <p:cNvPr id="47109" name="Picture 6"/>
          <p:cNvPicPr>
            <a:picLocks noChangeAspect="1" noChangeArrowheads="1"/>
          </p:cNvPicPr>
          <p:nvPr/>
        </p:nvPicPr>
        <p:blipFill>
          <a:blip r:embed="rId4" cstate="print"/>
          <a:srcRect/>
          <a:stretch>
            <a:fillRect/>
          </a:stretch>
        </p:blipFill>
        <p:spPr bwMode="auto">
          <a:xfrm>
            <a:off x="228600" y="304800"/>
            <a:ext cx="8458200" cy="838200"/>
          </a:xfrm>
          <a:prstGeom prst="rect">
            <a:avLst/>
          </a:prstGeom>
          <a:noFill/>
          <a:ln w="9525">
            <a:noFill/>
            <a:miter lim="800000"/>
            <a:headEnd/>
            <a:tailEnd/>
          </a:ln>
        </p:spPr>
      </p:pic>
      <p:sp>
        <p:nvSpPr>
          <p:cNvPr id="47110" name="Text Box 4"/>
          <p:cNvSpPr txBox="1">
            <a:spLocks noChangeArrowheads="1"/>
          </p:cNvSpPr>
          <p:nvPr/>
        </p:nvSpPr>
        <p:spPr bwMode="auto">
          <a:xfrm>
            <a:off x="7162800" y="6340475"/>
            <a:ext cx="1981200" cy="517525"/>
          </a:xfrm>
          <a:prstGeom prst="rect">
            <a:avLst/>
          </a:prstGeom>
          <a:noFill/>
          <a:ln w="9525">
            <a:noFill/>
            <a:miter lim="800000"/>
            <a:headEnd/>
            <a:tailEnd/>
          </a:ln>
        </p:spPr>
        <p:txBody>
          <a:bodyPr>
            <a:spAutoFit/>
          </a:bodyPr>
          <a:lstStyle/>
          <a:p>
            <a:pPr algn="ctr"/>
            <a:r>
              <a:rPr lang="zh-CN" altLang="en-US" sz="2800" b="1">
                <a:solidFill>
                  <a:srgbClr val="FF9900"/>
                </a:solidFill>
              </a:rPr>
              <a:t>健康中国</a:t>
            </a:r>
            <a:endParaRPr lang="zh-CN" altLang="en-US" b="1"/>
          </a:p>
        </p:txBody>
      </p:sp>
    </p:spTree>
  </p:cSld>
  <p:clrMapOvr>
    <a:masterClrMapping/>
  </p:clrMapOvr>
  <p:transition>
    <p:newsfla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671513" y="693738"/>
            <a:ext cx="685800" cy="923925"/>
          </a:xfrm>
          <a:prstGeom prst="rect">
            <a:avLst/>
          </a:prstGeom>
          <a:noFill/>
          <a:ln w="9525">
            <a:noFill/>
            <a:miter lim="800000"/>
            <a:headEnd/>
            <a:tailEnd/>
          </a:ln>
        </p:spPr>
        <p:txBody>
          <a:bodyPr>
            <a:spAutoFit/>
          </a:bodyPr>
          <a:lstStyle/>
          <a:p>
            <a:pPr>
              <a:spcBef>
                <a:spcPct val="50000"/>
              </a:spcBef>
            </a:pPr>
            <a:r>
              <a:rPr lang="zh-CN" altLang="en-US" sz="5400"/>
              <a:t>  </a:t>
            </a:r>
          </a:p>
        </p:txBody>
      </p:sp>
      <p:sp>
        <p:nvSpPr>
          <p:cNvPr id="48130" name="Text Box 3"/>
          <p:cNvSpPr txBox="1">
            <a:spLocks noChangeArrowheads="1"/>
          </p:cNvSpPr>
          <p:nvPr/>
        </p:nvSpPr>
        <p:spPr bwMode="auto">
          <a:xfrm>
            <a:off x="431800" y="3017838"/>
            <a:ext cx="1292225" cy="2781300"/>
          </a:xfrm>
          <a:prstGeom prst="rect">
            <a:avLst/>
          </a:prstGeom>
          <a:noFill/>
          <a:ln w="9525">
            <a:noFill/>
            <a:miter lim="800000"/>
            <a:headEnd/>
            <a:tailEnd/>
          </a:ln>
        </p:spPr>
        <p:txBody>
          <a:bodyPr vert="eaVert">
            <a:spAutoFit/>
          </a:bodyPr>
          <a:lstStyle/>
          <a:p>
            <a:pPr>
              <a:spcBef>
                <a:spcPct val="50000"/>
              </a:spcBef>
            </a:pPr>
            <a:r>
              <a:rPr lang="zh-CN" altLang="en-US" sz="7200" b="1">
                <a:solidFill>
                  <a:srgbClr val="FF0000"/>
                </a:solidFill>
              </a:rPr>
              <a:t>健 康</a:t>
            </a:r>
          </a:p>
        </p:txBody>
      </p:sp>
      <p:sp>
        <p:nvSpPr>
          <p:cNvPr id="48131" name="Text Box 4"/>
          <p:cNvSpPr txBox="1">
            <a:spLocks noChangeArrowheads="1"/>
          </p:cNvSpPr>
          <p:nvPr/>
        </p:nvSpPr>
        <p:spPr bwMode="auto">
          <a:xfrm>
            <a:off x="2717800" y="2913063"/>
            <a:ext cx="1292225" cy="2971800"/>
          </a:xfrm>
          <a:prstGeom prst="rect">
            <a:avLst/>
          </a:prstGeom>
          <a:noFill/>
          <a:ln w="9525">
            <a:noFill/>
            <a:miter lim="800000"/>
            <a:headEnd/>
            <a:tailEnd/>
          </a:ln>
        </p:spPr>
        <p:txBody>
          <a:bodyPr vert="eaVert">
            <a:spAutoFit/>
          </a:bodyPr>
          <a:lstStyle/>
          <a:p>
            <a:pPr>
              <a:spcBef>
                <a:spcPct val="50000"/>
              </a:spcBef>
            </a:pPr>
            <a:r>
              <a:rPr lang="zh-CN" altLang="en-US" sz="7200" b="1"/>
              <a:t>票  子</a:t>
            </a:r>
          </a:p>
        </p:txBody>
      </p:sp>
      <p:sp>
        <p:nvSpPr>
          <p:cNvPr id="48132" name="Text Box 5"/>
          <p:cNvSpPr txBox="1">
            <a:spLocks noChangeArrowheads="1"/>
          </p:cNvSpPr>
          <p:nvPr/>
        </p:nvSpPr>
        <p:spPr bwMode="auto">
          <a:xfrm>
            <a:off x="7366000" y="2932113"/>
            <a:ext cx="1292225" cy="2895600"/>
          </a:xfrm>
          <a:prstGeom prst="rect">
            <a:avLst/>
          </a:prstGeom>
          <a:noFill/>
          <a:ln w="9525">
            <a:noFill/>
            <a:miter lim="800000"/>
            <a:headEnd/>
            <a:tailEnd/>
          </a:ln>
        </p:spPr>
        <p:txBody>
          <a:bodyPr vert="eaVert">
            <a:spAutoFit/>
          </a:bodyPr>
          <a:lstStyle/>
          <a:p>
            <a:pPr>
              <a:spcBef>
                <a:spcPct val="50000"/>
              </a:spcBef>
            </a:pPr>
            <a:r>
              <a:rPr lang="zh-CN" altLang="en-US" sz="7200" b="1"/>
              <a:t>房  子</a:t>
            </a:r>
          </a:p>
        </p:txBody>
      </p:sp>
      <p:sp>
        <p:nvSpPr>
          <p:cNvPr id="48133" name="Text Box 6"/>
          <p:cNvSpPr txBox="1">
            <a:spLocks noChangeArrowheads="1"/>
          </p:cNvSpPr>
          <p:nvPr/>
        </p:nvSpPr>
        <p:spPr bwMode="auto">
          <a:xfrm>
            <a:off x="6223000" y="2932113"/>
            <a:ext cx="1292225" cy="3200400"/>
          </a:xfrm>
          <a:prstGeom prst="rect">
            <a:avLst/>
          </a:prstGeom>
          <a:noFill/>
          <a:ln w="9525">
            <a:noFill/>
            <a:miter lim="800000"/>
            <a:headEnd/>
            <a:tailEnd/>
          </a:ln>
        </p:spPr>
        <p:txBody>
          <a:bodyPr vert="eaVert">
            <a:spAutoFit/>
          </a:bodyPr>
          <a:lstStyle/>
          <a:p>
            <a:pPr>
              <a:spcBef>
                <a:spcPct val="50000"/>
              </a:spcBef>
            </a:pPr>
            <a:r>
              <a:rPr lang="zh-CN" altLang="en-US" sz="7200" b="1"/>
              <a:t>车  子</a:t>
            </a:r>
          </a:p>
        </p:txBody>
      </p:sp>
      <p:sp>
        <p:nvSpPr>
          <p:cNvPr id="48134" name="Text Box 7"/>
          <p:cNvSpPr txBox="1">
            <a:spLocks noChangeArrowheads="1"/>
          </p:cNvSpPr>
          <p:nvPr/>
        </p:nvSpPr>
        <p:spPr bwMode="auto">
          <a:xfrm>
            <a:off x="5080000" y="2922588"/>
            <a:ext cx="1292225" cy="2819400"/>
          </a:xfrm>
          <a:prstGeom prst="rect">
            <a:avLst/>
          </a:prstGeom>
          <a:noFill/>
          <a:ln w="9525">
            <a:noFill/>
            <a:miter lim="800000"/>
            <a:headEnd/>
            <a:tailEnd/>
          </a:ln>
        </p:spPr>
        <p:txBody>
          <a:bodyPr vert="eaVert">
            <a:spAutoFit/>
          </a:bodyPr>
          <a:lstStyle/>
          <a:p>
            <a:pPr>
              <a:spcBef>
                <a:spcPct val="50000"/>
              </a:spcBef>
            </a:pPr>
            <a:r>
              <a:rPr lang="zh-CN" altLang="en-US" sz="7200" b="1"/>
              <a:t>妻  子</a:t>
            </a:r>
          </a:p>
        </p:txBody>
      </p:sp>
      <p:sp>
        <p:nvSpPr>
          <p:cNvPr id="48135" name="Text Box 8"/>
          <p:cNvSpPr txBox="1">
            <a:spLocks noChangeArrowheads="1"/>
          </p:cNvSpPr>
          <p:nvPr/>
        </p:nvSpPr>
        <p:spPr bwMode="auto">
          <a:xfrm>
            <a:off x="3860800" y="2884488"/>
            <a:ext cx="1292225" cy="3505200"/>
          </a:xfrm>
          <a:prstGeom prst="rect">
            <a:avLst/>
          </a:prstGeom>
          <a:noFill/>
          <a:ln w="9525">
            <a:noFill/>
            <a:miter lim="800000"/>
            <a:headEnd/>
            <a:tailEnd/>
          </a:ln>
        </p:spPr>
        <p:txBody>
          <a:bodyPr vert="eaVert">
            <a:spAutoFit/>
          </a:bodyPr>
          <a:lstStyle/>
          <a:p>
            <a:pPr>
              <a:spcBef>
                <a:spcPct val="50000"/>
              </a:spcBef>
            </a:pPr>
            <a:r>
              <a:rPr lang="zh-CN" altLang="en-US" sz="7200" b="1"/>
              <a:t>孩  子</a:t>
            </a:r>
          </a:p>
        </p:txBody>
      </p:sp>
      <p:sp>
        <p:nvSpPr>
          <p:cNvPr id="61449" name="Text Box 9"/>
          <p:cNvSpPr txBox="1">
            <a:spLocks noChangeArrowheads="1"/>
          </p:cNvSpPr>
          <p:nvPr/>
        </p:nvSpPr>
        <p:spPr bwMode="auto">
          <a:xfrm>
            <a:off x="1701800" y="2932113"/>
            <a:ext cx="1292225" cy="2867025"/>
          </a:xfrm>
          <a:prstGeom prst="rect">
            <a:avLst/>
          </a:prstGeom>
          <a:noFill/>
          <a:ln w="9525">
            <a:noFill/>
            <a:miter lim="800000"/>
          </a:ln>
        </p:spPr>
        <p:txBody>
          <a:bodyPr vert="eaVert">
            <a:spAutoFit/>
          </a:bodyPr>
          <a:lstStyle/>
          <a:p>
            <a:pPr>
              <a:spcBef>
                <a:spcPct val="50000"/>
              </a:spcBef>
              <a:defRPr/>
            </a:pPr>
            <a:r>
              <a:rPr lang="zh-CN" altLang="en-US" sz="7200" b="1">
                <a:effectLst>
                  <a:outerShdw blurRad="38100" dist="38100" dir="2700000" algn="tl">
                    <a:srgbClr val="C0C0C0"/>
                  </a:outerShdw>
                </a:effectLst>
                <a:sym typeface="+mn-ea"/>
              </a:rPr>
              <a:t>地  位 </a:t>
            </a:r>
            <a:r>
              <a:rPr lang="zh-CN" altLang="en-US" sz="7200">
                <a:effectLst>
                  <a:outerShdw blurRad="38100" dist="38100" dir="2700000" algn="tl">
                    <a:srgbClr val="C0C0C0"/>
                  </a:outerShdw>
                </a:effectLst>
                <a:sym typeface="+mn-ea"/>
              </a:rPr>
              <a:t>  </a:t>
            </a:r>
          </a:p>
        </p:txBody>
      </p:sp>
      <p:sp>
        <p:nvSpPr>
          <p:cNvPr id="61450" name="Text Box 10"/>
          <p:cNvSpPr txBox="1">
            <a:spLocks noChangeArrowheads="1"/>
          </p:cNvSpPr>
          <p:nvPr/>
        </p:nvSpPr>
        <p:spPr bwMode="auto">
          <a:xfrm>
            <a:off x="4198938" y="1600200"/>
            <a:ext cx="1676400" cy="1200150"/>
          </a:xfrm>
          <a:prstGeom prst="rect">
            <a:avLst/>
          </a:prstGeom>
          <a:noFill/>
          <a:ln w="9525">
            <a:noFill/>
            <a:miter lim="800000"/>
          </a:ln>
        </p:spPr>
        <p:txBody>
          <a:bodyPr>
            <a:spAutoFit/>
          </a:bodyPr>
          <a:lstStyle/>
          <a:p>
            <a:pPr>
              <a:spcBef>
                <a:spcPct val="50000"/>
              </a:spcBef>
            </a:pPr>
            <a:r>
              <a:rPr lang="en-US" altLang="zh-CN" sz="7200" b="1">
                <a:effectLst>
                  <a:outerShdw blurRad="38100" dist="38100" dir="2700000" algn="tl">
                    <a:srgbClr val="C0C0C0"/>
                  </a:outerShdw>
                </a:effectLst>
                <a:sym typeface="宋体" pitchFamily="2" charset="-122"/>
              </a:rPr>
              <a:t>0</a:t>
            </a:r>
          </a:p>
        </p:txBody>
      </p:sp>
      <p:sp>
        <p:nvSpPr>
          <p:cNvPr id="61451" name="Text Box 11"/>
          <p:cNvSpPr txBox="1">
            <a:spLocks noChangeArrowheads="1"/>
          </p:cNvSpPr>
          <p:nvPr/>
        </p:nvSpPr>
        <p:spPr bwMode="auto">
          <a:xfrm>
            <a:off x="5443538" y="1600200"/>
            <a:ext cx="914400" cy="1200150"/>
          </a:xfrm>
          <a:prstGeom prst="rect">
            <a:avLst/>
          </a:prstGeom>
          <a:noFill/>
          <a:ln w="9525">
            <a:noFill/>
            <a:miter lim="800000"/>
          </a:ln>
        </p:spPr>
        <p:txBody>
          <a:bodyPr>
            <a:spAutoFit/>
          </a:bodyPr>
          <a:lstStyle/>
          <a:p>
            <a:pPr>
              <a:spcBef>
                <a:spcPct val="50000"/>
              </a:spcBef>
            </a:pPr>
            <a:r>
              <a:rPr lang="en-US" altLang="zh-CN" sz="7200" b="1">
                <a:effectLst>
                  <a:outerShdw blurRad="38100" dist="38100" dir="2700000" algn="tl">
                    <a:srgbClr val="C0C0C0"/>
                  </a:outerShdw>
                </a:effectLst>
                <a:sym typeface="宋体" pitchFamily="2" charset="-122"/>
              </a:rPr>
              <a:t>0</a:t>
            </a:r>
          </a:p>
        </p:txBody>
      </p:sp>
      <p:sp>
        <p:nvSpPr>
          <p:cNvPr id="61452" name="Text Box 12"/>
          <p:cNvSpPr txBox="1">
            <a:spLocks noChangeArrowheads="1"/>
          </p:cNvSpPr>
          <p:nvPr/>
        </p:nvSpPr>
        <p:spPr bwMode="auto">
          <a:xfrm>
            <a:off x="1978025" y="1600200"/>
            <a:ext cx="1447800" cy="1200150"/>
          </a:xfrm>
          <a:prstGeom prst="rect">
            <a:avLst/>
          </a:prstGeom>
          <a:noFill/>
          <a:ln w="9525">
            <a:noFill/>
            <a:miter lim="800000"/>
          </a:ln>
        </p:spPr>
        <p:txBody>
          <a:bodyPr>
            <a:spAutoFit/>
          </a:bodyPr>
          <a:lstStyle/>
          <a:p>
            <a:pPr>
              <a:spcBef>
                <a:spcPct val="50000"/>
              </a:spcBef>
            </a:pPr>
            <a:r>
              <a:rPr lang="en-US" altLang="zh-CN" sz="7200" b="1">
                <a:effectLst>
                  <a:outerShdw blurRad="38100" dist="38100" dir="2700000" algn="tl">
                    <a:srgbClr val="C0C0C0"/>
                  </a:outerShdw>
                </a:effectLst>
                <a:sym typeface="宋体" pitchFamily="2" charset="-122"/>
              </a:rPr>
              <a:t>0</a:t>
            </a:r>
          </a:p>
        </p:txBody>
      </p:sp>
      <p:sp>
        <p:nvSpPr>
          <p:cNvPr id="61453" name="Text Box 13"/>
          <p:cNvSpPr txBox="1">
            <a:spLocks noChangeArrowheads="1"/>
          </p:cNvSpPr>
          <p:nvPr/>
        </p:nvSpPr>
        <p:spPr bwMode="auto">
          <a:xfrm>
            <a:off x="3097213" y="1600200"/>
            <a:ext cx="762000" cy="1200150"/>
          </a:xfrm>
          <a:prstGeom prst="rect">
            <a:avLst/>
          </a:prstGeom>
          <a:noFill/>
          <a:ln w="9525">
            <a:noFill/>
            <a:miter lim="800000"/>
          </a:ln>
        </p:spPr>
        <p:txBody>
          <a:bodyPr>
            <a:spAutoFit/>
          </a:bodyPr>
          <a:lstStyle/>
          <a:p>
            <a:pPr>
              <a:spcBef>
                <a:spcPct val="50000"/>
              </a:spcBef>
            </a:pPr>
            <a:r>
              <a:rPr lang="en-US" altLang="zh-CN" sz="7200" b="1">
                <a:effectLst>
                  <a:outerShdw blurRad="38100" dist="38100" dir="2700000" algn="tl">
                    <a:srgbClr val="C0C0C0"/>
                  </a:outerShdw>
                </a:effectLst>
                <a:sym typeface="宋体" pitchFamily="2" charset="-122"/>
              </a:rPr>
              <a:t>0</a:t>
            </a:r>
          </a:p>
        </p:txBody>
      </p:sp>
      <p:sp>
        <p:nvSpPr>
          <p:cNvPr id="61454" name="Text Box 14"/>
          <p:cNvSpPr txBox="1">
            <a:spLocks noChangeArrowheads="1"/>
          </p:cNvSpPr>
          <p:nvPr/>
        </p:nvSpPr>
        <p:spPr bwMode="auto">
          <a:xfrm>
            <a:off x="6575425" y="1600200"/>
            <a:ext cx="1676400" cy="1200150"/>
          </a:xfrm>
          <a:prstGeom prst="rect">
            <a:avLst/>
          </a:prstGeom>
          <a:noFill/>
          <a:ln w="9525">
            <a:noFill/>
            <a:miter lim="800000"/>
          </a:ln>
        </p:spPr>
        <p:txBody>
          <a:bodyPr>
            <a:spAutoFit/>
          </a:bodyPr>
          <a:lstStyle/>
          <a:p>
            <a:pPr>
              <a:spcBef>
                <a:spcPct val="50000"/>
              </a:spcBef>
            </a:pPr>
            <a:r>
              <a:rPr lang="en-US" altLang="zh-CN" sz="7200" b="1">
                <a:effectLst>
                  <a:outerShdw blurRad="38100" dist="38100" dir="2700000" algn="tl">
                    <a:srgbClr val="C0C0C0"/>
                  </a:outerShdw>
                </a:effectLst>
                <a:sym typeface="宋体" pitchFamily="2" charset="-122"/>
              </a:rPr>
              <a:t>0</a:t>
            </a:r>
          </a:p>
        </p:txBody>
      </p:sp>
      <p:sp>
        <p:nvSpPr>
          <p:cNvPr id="61455" name="Text Box 15"/>
          <p:cNvSpPr txBox="1">
            <a:spLocks noChangeArrowheads="1"/>
          </p:cNvSpPr>
          <p:nvPr/>
        </p:nvSpPr>
        <p:spPr bwMode="auto">
          <a:xfrm>
            <a:off x="7693025" y="1600200"/>
            <a:ext cx="990600" cy="1200150"/>
          </a:xfrm>
          <a:prstGeom prst="rect">
            <a:avLst/>
          </a:prstGeom>
          <a:noFill/>
          <a:ln w="9525">
            <a:noFill/>
            <a:miter lim="800000"/>
          </a:ln>
        </p:spPr>
        <p:txBody>
          <a:bodyPr>
            <a:spAutoFit/>
          </a:bodyPr>
          <a:lstStyle/>
          <a:p>
            <a:pPr>
              <a:spcBef>
                <a:spcPct val="50000"/>
              </a:spcBef>
            </a:pPr>
            <a:r>
              <a:rPr lang="en-US" altLang="zh-CN" sz="7200" b="1">
                <a:effectLst>
                  <a:outerShdw blurRad="38100" dist="38100" dir="2700000" algn="tl">
                    <a:srgbClr val="C0C0C0"/>
                  </a:outerShdw>
                </a:effectLst>
                <a:sym typeface="宋体" pitchFamily="2" charset="-122"/>
              </a:rPr>
              <a:t>0</a:t>
            </a:r>
          </a:p>
        </p:txBody>
      </p:sp>
      <p:sp>
        <p:nvSpPr>
          <p:cNvPr id="61456" name="Text Box 16"/>
          <p:cNvSpPr txBox="1">
            <a:spLocks noChangeArrowheads="1"/>
          </p:cNvSpPr>
          <p:nvPr/>
        </p:nvSpPr>
        <p:spPr bwMode="auto">
          <a:xfrm>
            <a:off x="762000" y="1600200"/>
            <a:ext cx="622300" cy="1200150"/>
          </a:xfrm>
          <a:prstGeom prst="rect">
            <a:avLst/>
          </a:prstGeom>
          <a:solidFill>
            <a:srgbClr val="00FFFF"/>
          </a:solidFill>
          <a:ln w="38100" cap="rnd">
            <a:solidFill>
              <a:schemeClr val="hlink"/>
            </a:solidFill>
            <a:prstDash val="sysDot"/>
            <a:miter lim="800000"/>
          </a:ln>
        </p:spPr>
        <p:txBody>
          <a:bodyPr>
            <a:spAutoFit/>
          </a:bodyPr>
          <a:lstStyle/>
          <a:p>
            <a:pPr>
              <a:spcBef>
                <a:spcPct val="50000"/>
              </a:spcBef>
            </a:pPr>
            <a:r>
              <a:rPr lang="en-US" altLang="zh-CN" sz="7200" b="1">
                <a:solidFill>
                  <a:srgbClr val="FF0066"/>
                </a:solidFill>
                <a:effectLst>
                  <a:outerShdw blurRad="38100" dist="38100" dir="2700000" algn="tl">
                    <a:srgbClr val="000000"/>
                  </a:outerShdw>
                </a:effectLst>
                <a:sym typeface="宋体" pitchFamily="2" charset="-122"/>
              </a:rPr>
              <a:t>1</a:t>
            </a:r>
          </a:p>
        </p:txBody>
      </p:sp>
      <p:sp>
        <p:nvSpPr>
          <p:cNvPr id="48144" name="Text Box 17"/>
          <p:cNvSpPr txBox="1">
            <a:spLocks noChangeArrowheads="1"/>
          </p:cNvSpPr>
          <p:nvPr/>
        </p:nvSpPr>
        <p:spPr bwMode="auto">
          <a:xfrm>
            <a:off x="477838" y="2932113"/>
            <a:ext cx="1292225" cy="3095625"/>
          </a:xfrm>
          <a:prstGeom prst="rect">
            <a:avLst/>
          </a:prstGeom>
          <a:solidFill>
            <a:srgbClr val="00FFFF"/>
          </a:solidFill>
          <a:ln w="38100" cap="rnd">
            <a:solidFill>
              <a:schemeClr val="hlink"/>
            </a:solidFill>
            <a:prstDash val="sysDot"/>
            <a:miter lim="800000"/>
            <a:headEnd/>
            <a:tailEnd/>
          </a:ln>
        </p:spPr>
        <p:txBody>
          <a:bodyPr vert="eaVert">
            <a:spAutoFit/>
          </a:bodyPr>
          <a:lstStyle/>
          <a:p>
            <a:pPr>
              <a:spcBef>
                <a:spcPct val="50000"/>
              </a:spcBef>
            </a:pPr>
            <a:r>
              <a:rPr lang="zh-CN" altLang="en-US" sz="7200" b="1">
                <a:solidFill>
                  <a:srgbClr val="FF0066"/>
                </a:solidFill>
              </a:rPr>
              <a:t>健  康</a:t>
            </a:r>
          </a:p>
        </p:txBody>
      </p:sp>
      <p:sp>
        <p:nvSpPr>
          <p:cNvPr id="48145" name="Text Box 18"/>
          <p:cNvSpPr txBox="1">
            <a:spLocks noChangeArrowheads="1"/>
          </p:cNvSpPr>
          <p:nvPr/>
        </p:nvSpPr>
        <p:spPr bwMode="auto">
          <a:xfrm>
            <a:off x="914400" y="533400"/>
            <a:ext cx="7724775" cy="436563"/>
          </a:xfrm>
          <a:prstGeom prst="rect">
            <a:avLst/>
          </a:prstGeom>
          <a:noFill/>
          <a:ln w="9525">
            <a:noFill/>
            <a:miter lim="800000"/>
            <a:headEnd/>
            <a:tailEnd/>
          </a:ln>
        </p:spPr>
        <p:txBody>
          <a:bodyPr wrap="none">
            <a:spAutoFit/>
          </a:bodyPr>
          <a:lstStyle/>
          <a:p>
            <a:pPr marL="342900" indent="-342900" algn="ctr">
              <a:lnSpc>
                <a:spcPct val="80000"/>
              </a:lnSpc>
              <a:spcBef>
                <a:spcPct val="20000"/>
              </a:spcBef>
              <a:buClr>
                <a:schemeClr val="hlink"/>
              </a:buClr>
              <a:buSzPct val="70000"/>
              <a:buFont typeface="Wingdings" pitchFamily="2" charset="2"/>
              <a:buNone/>
            </a:pPr>
            <a:r>
              <a:rPr lang="zh-CN" altLang="en-US" sz="2800"/>
              <a:t>“健康不是一切，但失去健康就等于失去一切”</a:t>
            </a:r>
          </a:p>
        </p:txBody>
      </p:sp>
      <p:sp>
        <p:nvSpPr>
          <p:cNvPr id="48146" name="Text Box 4"/>
          <p:cNvSpPr txBox="1">
            <a:spLocks noChangeArrowheads="1"/>
          </p:cNvSpPr>
          <p:nvPr/>
        </p:nvSpPr>
        <p:spPr bwMode="auto">
          <a:xfrm>
            <a:off x="7162800" y="6172200"/>
            <a:ext cx="1981200" cy="517525"/>
          </a:xfrm>
          <a:prstGeom prst="rect">
            <a:avLst/>
          </a:prstGeom>
          <a:noFill/>
          <a:ln w="9525">
            <a:noFill/>
            <a:miter lim="800000"/>
            <a:headEnd/>
            <a:tailEnd/>
          </a:ln>
        </p:spPr>
        <p:txBody>
          <a:bodyPr>
            <a:spAutoFit/>
          </a:bodyPr>
          <a:lstStyle/>
          <a:p>
            <a:pPr algn="ctr"/>
            <a:r>
              <a:rPr lang="zh-CN" altLang="en-US" sz="2800" b="1">
                <a:solidFill>
                  <a:srgbClr val="FF9900"/>
                </a:solidFill>
              </a:rPr>
              <a:t>健康中国</a:t>
            </a:r>
            <a:endParaRPr lang="zh-CN" altLang="en-US" b="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762000" y="4800600"/>
            <a:ext cx="8001000" cy="1323975"/>
          </a:xfrm>
          <a:prstGeom prst="rect">
            <a:avLst/>
          </a:prstGeom>
          <a:noFill/>
          <a:ln w="9525">
            <a:noFill/>
            <a:miter lim="800000"/>
            <a:headEnd/>
            <a:tailEnd/>
          </a:ln>
          <a:effectLst>
            <a:prstShdw prst="shdw17" dist="17961" dir="2700000">
              <a:srgbClr val="7A8E99"/>
            </a:prstShdw>
          </a:effectLst>
        </p:spPr>
        <p:txBody>
          <a:bodyPr>
            <a:spAutoFit/>
          </a:bodyPr>
          <a:lstStyle/>
          <a:p>
            <a:r>
              <a:rPr lang="zh-CN" altLang="en-US" sz="3200" b="1"/>
              <a:t>殷大奎</a:t>
            </a:r>
            <a:r>
              <a:rPr lang="zh-CN" altLang="en-US" sz="3200"/>
              <a:t> </a:t>
            </a:r>
            <a:r>
              <a:rPr lang="zh-CN" altLang="en-US" sz="2400" b="1"/>
              <a:t>原卫生部副部长，全国政协委员、卫生部健康教育首席专家、中国医师协会会长、中国健康教育协会会长、中华健康快车基金会副主席兼秘书长等。</a:t>
            </a:r>
            <a:r>
              <a:rPr lang="zh-CN" altLang="en-US" sz="2400"/>
              <a:t> </a:t>
            </a:r>
          </a:p>
        </p:txBody>
      </p:sp>
      <p:pic>
        <p:nvPicPr>
          <p:cNvPr id="50178" name="Picture 3" descr="aa251d4fdeaecc15afc3aba7">
            <a:hlinkClick r:id="rId2"/>
          </p:cNvPr>
          <p:cNvPicPr>
            <a:picLocks noChangeAspect="1" noChangeArrowheads="1"/>
          </p:cNvPicPr>
          <p:nvPr/>
        </p:nvPicPr>
        <p:blipFill>
          <a:blip r:embed="rId3" cstate="print"/>
          <a:srcRect/>
          <a:stretch>
            <a:fillRect/>
          </a:stretch>
        </p:blipFill>
        <p:spPr bwMode="auto">
          <a:xfrm>
            <a:off x="0" y="304800"/>
            <a:ext cx="3887788" cy="3816350"/>
          </a:xfrm>
          <a:prstGeom prst="rect">
            <a:avLst/>
          </a:prstGeom>
          <a:noFill/>
          <a:ln w="9525">
            <a:noFill/>
            <a:miter lim="800000"/>
            <a:headEnd/>
            <a:tailEnd/>
          </a:ln>
        </p:spPr>
      </p:pic>
      <p:sp>
        <p:nvSpPr>
          <p:cNvPr id="50179" name="Rectangle 4"/>
          <p:cNvSpPr>
            <a:spLocks noChangeArrowheads="1"/>
          </p:cNvSpPr>
          <p:nvPr/>
        </p:nvSpPr>
        <p:spPr bwMode="auto">
          <a:xfrm>
            <a:off x="4038600" y="1295400"/>
            <a:ext cx="4716463" cy="3114675"/>
          </a:xfrm>
          <a:prstGeom prst="rect">
            <a:avLst/>
          </a:prstGeom>
          <a:noFill/>
          <a:ln w="9525">
            <a:noFill/>
            <a:miter lim="800000"/>
            <a:headEnd/>
            <a:tailEnd/>
          </a:ln>
          <a:effectLst>
            <a:prstShdw prst="shdw17" dist="17961" dir="2700000">
              <a:srgbClr val="7A8E99"/>
            </a:prstShdw>
          </a:effectLst>
        </p:spPr>
        <p:txBody>
          <a:bodyPr>
            <a:spAutoFit/>
          </a:bodyPr>
          <a:lstStyle/>
          <a:p>
            <a:pPr>
              <a:lnSpc>
                <a:spcPct val="90000"/>
              </a:lnSpc>
              <a:spcBef>
                <a:spcPts val="400"/>
              </a:spcBef>
              <a:buClr>
                <a:schemeClr val="accent1"/>
              </a:buClr>
              <a:buSzPct val="80000"/>
              <a:buFont typeface="Wingdings 3" pitchFamily="18" charset="2"/>
              <a:buBlip>
                <a:blip r:embed="rId4"/>
              </a:buBlip>
            </a:pPr>
            <a:r>
              <a:rPr lang="zh-CN" altLang="en-US" sz="3200" b="1"/>
              <a:t>只治不防，越治越忙！</a:t>
            </a:r>
          </a:p>
          <a:p>
            <a:pPr>
              <a:lnSpc>
                <a:spcPct val="90000"/>
              </a:lnSpc>
              <a:spcBef>
                <a:spcPts val="400"/>
              </a:spcBef>
              <a:buClr>
                <a:schemeClr val="accent1"/>
              </a:buClr>
              <a:buSzPct val="80000"/>
              <a:buFont typeface="Wingdings 3" pitchFamily="18" charset="2"/>
              <a:buNone/>
            </a:pPr>
            <a:endParaRPr lang="zh-CN" altLang="en-US" sz="3200" b="1"/>
          </a:p>
          <a:p>
            <a:pPr>
              <a:lnSpc>
                <a:spcPct val="90000"/>
              </a:lnSpc>
              <a:spcBef>
                <a:spcPts val="400"/>
              </a:spcBef>
              <a:buClr>
                <a:schemeClr val="accent1"/>
              </a:buClr>
              <a:buSzPct val="80000"/>
              <a:buFont typeface="Wingdings 3" pitchFamily="18" charset="2"/>
              <a:buBlip>
                <a:blip r:embed="rId4"/>
              </a:buBlip>
            </a:pPr>
            <a:r>
              <a:rPr lang="zh-CN" altLang="en-US" sz="3200" b="1"/>
              <a:t>只治不防，花钱心慌！</a:t>
            </a:r>
          </a:p>
          <a:p>
            <a:pPr>
              <a:lnSpc>
                <a:spcPct val="90000"/>
              </a:lnSpc>
              <a:spcBef>
                <a:spcPts val="400"/>
              </a:spcBef>
              <a:buClr>
                <a:schemeClr val="accent1"/>
              </a:buClr>
              <a:buSzPct val="80000"/>
              <a:buFont typeface="Wingdings 3" pitchFamily="18" charset="2"/>
              <a:buNone/>
            </a:pPr>
            <a:endParaRPr lang="zh-CN" altLang="en-US" sz="3200" b="1"/>
          </a:p>
          <a:p>
            <a:pPr>
              <a:lnSpc>
                <a:spcPct val="90000"/>
              </a:lnSpc>
              <a:spcBef>
                <a:spcPts val="400"/>
              </a:spcBef>
              <a:buClr>
                <a:schemeClr val="accent1"/>
              </a:buClr>
              <a:buSzPct val="80000"/>
              <a:buFont typeface="Wingdings 3" pitchFamily="18" charset="2"/>
              <a:buBlip>
                <a:blip r:embed="rId4"/>
              </a:buBlip>
            </a:pPr>
            <a:r>
              <a:rPr lang="zh-CN" altLang="en-US" sz="3200" b="1"/>
              <a:t>只治不防，痛苦悲伤</a:t>
            </a:r>
            <a:r>
              <a:rPr lang="zh-CN" altLang="en-US" sz="2800" b="1"/>
              <a:t>！</a:t>
            </a:r>
            <a:endParaRPr lang="en-US" altLang="zh-CN" sz="2800" b="1"/>
          </a:p>
          <a:p>
            <a:pPr>
              <a:lnSpc>
                <a:spcPct val="90000"/>
              </a:lnSpc>
              <a:spcBef>
                <a:spcPts val="400"/>
              </a:spcBef>
              <a:buClr>
                <a:schemeClr val="accent1"/>
              </a:buClr>
              <a:buSzPct val="80000"/>
              <a:buFont typeface="Wingdings 3" pitchFamily="18" charset="2"/>
              <a:buBlip>
                <a:blip r:embed="rId4"/>
              </a:buBlip>
            </a:pPr>
            <a:endParaRPr lang="en-US" altLang="zh-CN" b="1"/>
          </a:p>
          <a:p>
            <a:pPr>
              <a:lnSpc>
                <a:spcPct val="90000"/>
              </a:lnSpc>
              <a:spcBef>
                <a:spcPts val="400"/>
              </a:spcBef>
              <a:buClr>
                <a:schemeClr val="accent1"/>
              </a:buClr>
              <a:buSzPct val="80000"/>
              <a:buFont typeface="Wingdings 3" pitchFamily="18" charset="2"/>
              <a:buBlip>
                <a:blip r:embed="rId4"/>
              </a:buBlip>
            </a:pPr>
            <a:endParaRPr lang="en-US" altLang="zh-CN" b="1"/>
          </a:p>
        </p:txBody>
      </p:sp>
      <p:sp>
        <p:nvSpPr>
          <p:cNvPr id="50180" name="Text Box 5"/>
          <p:cNvSpPr txBox="1">
            <a:spLocks noChangeArrowheads="1"/>
          </p:cNvSpPr>
          <p:nvPr/>
        </p:nvSpPr>
        <p:spPr bwMode="auto">
          <a:xfrm>
            <a:off x="4267200" y="304800"/>
            <a:ext cx="4114800" cy="584200"/>
          </a:xfrm>
          <a:prstGeom prst="rect">
            <a:avLst/>
          </a:prstGeom>
          <a:noFill/>
          <a:ln w="9525">
            <a:noFill/>
            <a:miter lim="800000"/>
            <a:headEnd/>
            <a:tailEnd/>
          </a:ln>
        </p:spPr>
        <p:txBody>
          <a:bodyPr>
            <a:spAutoFit/>
          </a:bodyPr>
          <a:lstStyle/>
          <a:p>
            <a:pPr>
              <a:lnSpc>
                <a:spcPct val="80000"/>
              </a:lnSpc>
              <a:spcBef>
                <a:spcPct val="50000"/>
              </a:spcBef>
              <a:buClr>
                <a:schemeClr val="hlink"/>
              </a:buClr>
              <a:buSzPct val="70000"/>
              <a:buFont typeface="Wingdings" pitchFamily="2" charset="2"/>
              <a:buNone/>
            </a:pPr>
            <a:r>
              <a:rPr lang="zh-CN" altLang="en-US" sz="4000" b="1">
                <a:solidFill>
                  <a:srgbClr val="FF3300"/>
                </a:solidFill>
              </a:rPr>
              <a:t>防病胜于治病</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1009" name="Picture 2"/>
          <p:cNvPicPr>
            <a:picLocks noChangeAspect="1" noChangeArrowheads="1"/>
          </p:cNvPicPr>
          <p:nvPr/>
        </p:nvPicPr>
        <p:blipFill>
          <a:blip r:embed="rId2" cstate="print"/>
          <a:srcRect/>
          <a:stretch>
            <a:fillRect/>
          </a:stretch>
        </p:blipFill>
        <p:spPr bwMode="auto">
          <a:xfrm>
            <a:off x="6286500" y="3067050"/>
            <a:ext cx="2857500" cy="3790950"/>
          </a:xfrm>
          <a:prstGeom prst="rect">
            <a:avLst/>
          </a:prstGeom>
          <a:noFill/>
          <a:ln w="9525">
            <a:noFill/>
            <a:miter lim="800000"/>
            <a:headEnd/>
            <a:tailEnd/>
          </a:ln>
        </p:spPr>
      </p:pic>
      <p:pic>
        <p:nvPicPr>
          <p:cNvPr id="171010" name="Picture 3"/>
          <p:cNvPicPr>
            <a:picLocks noChangeAspect="1" noChangeArrowheads="1"/>
          </p:cNvPicPr>
          <p:nvPr/>
        </p:nvPicPr>
        <p:blipFill>
          <a:blip r:embed="rId3" cstate="print"/>
          <a:srcRect/>
          <a:stretch>
            <a:fillRect/>
          </a:stretch>
        </p:blipFill>
        <p:spPr bwMode="auto">
          <a:xfrm>
            <a:off x="0" y="3048000"/>
            <a:ext cx="3276600" cy="3810000"/>
          </a:xfrm>
          <a:prstGeom prst="rect">
            <a:avLst/>
          </a:prstGeom>
          <a:noFill/>
          <a:ln w="9525">
            <a:noFill/>
            <a:miter lim="800000"/>
            <a:headEnd/>
            <a:tailEnd/>
          </a:ln>
        </p:spPr>
      </p:pic>
      <p:pic>
        <p:nvPicPr>
          <p:cNvPr id="171011" name="Picture 4"/>
          <p:cNvPicPr>
            <a:picLocks noChangeAspect="1" noChangeArrowheads="1"/>
          </p:cNvPicPr>
          <p:nvPr/>
        </p:nvPicPr>
        <p:blipFill>
          <a:blip r:embed="rId4" cstate="print"/>
          <a:srcRect/>
          <a:stretch>
            <a:fillRect/>
          </a:stretch>
        </p:blipFill>
        <p:spPr bwMode="auto">
          <a:xfrm>
            <a:off x="3124200" y="3048000"/>
            <a:ext cx="3200400" cy="3810000"/>
          </a:xfrm>
          <a:prstGeom prst="rect">
            <a:avLst/>
          </a:prstGeom>
          <a:noFill/>
          <a:ln w="9525">
            <a:noFill/>
            <a:miter lim="800000"/>
            <a:headEnd/>
            <a:tailEnd/>
          </a:ln>
        </p:spPr>
      </p:pic>
      <p:sp>
        <p:nvSpPr>
          <p:cNvPr id="171012" name="WordArt 5"/>
          <p:cNvSpPr>
            <a:spLocks noChangeArrowheads="1" noChangeShapeType="1" noTextEdit="1"/>
          </p:cNvSpPr>
          <p:nvPr/>
        </p:nvSpPr>
        <p:spPr bwMode="auto">
          <a:xfrm>
            <a:off x="609600" y="2438400"/>
            <a:ext cx="2057400" cy="587375"/>
          </a:xfrm>
          <a:prstGeom prst="rect">
            <a:avLst/>
          </a:prstGeom>
        </p:spPr>
        <p:txBody>
          <a:bodyPr wrap="none" fromWordArt="1">
            <a:prstTxWarp prst="textSlantUp">
              <a:avLst>
                <a:gd name="adj" fmla="val 0"/>
              </a:avLst>
            </a:prstTxWarp>
          </a:bodyPr>
          <a:lstStyle/>
          <a:p>
            <a:pPr algn="ctr"/>
            <a:r>
              <a:rPr lang="zh-CN" altLang="en-US" sz="3600" kern="10">
                <a:ln w="9525">
                  <a:solidFill>
                    <a:srgbClr val="CC99FF"/>
                  </a:solidFill>
                  <a:round/>
                  <a:headEnd/>
                  <a:tailEnd/>
                </a:ln>
                <a:solidFill>
                  <a:srgbClr val="800080"/>
                </a:solidFill>
                <a:effectLst>
                  <a:outerShdw dist="53882" dir="2700000" algn="ctr" rotWithShape="0">
                    <a:srgbClr val="9999FF">
                      <a:alpha val="75000"/>
                    </a:srgbClr>
                  </a:outerShdw>
                </a:effectLst>
                <a:latin typeface="宋体"/>
                <a:ea typeface="宋体"/>
              </a:rPr>
              <a:t>肩周炎（五十肩）</a:t>
            </a:r>
          </a:p>
        </p:txBody>
      </p:sp>
      <p:sp>
        <p:nvSpPr>
          <p:cNvPr id="171013" name="WordArt 6"/>
          <p:cNvSpPr>
            <a:spLocks noChangeArrowheads="1" noChangeShapeType="1" noTextEdit="1"/>
          </p:cNvSpPr>
          <p:nvPr/>
        </p:nvSpPr>
        <p:spPr bwMode="auto">
          <a:xfrm>
            <a:off x="3962400" y="2362200"/>
            <a:ext cx="1371600" cy="587375"/>
          </a:xfrm>
          <a:prstGeom prst="rect">
            <a:avLst/>
          </a:prstGeom>
        </p:spPr>
        <p:txBody>
          <a:bodyPr wrap="none" fromWordArt="1">
            <a:prstTxWarp prst="textSlantUp">
              <a:avLst>
                <a:gd name="adj" fmla="val 0"/>
              </a:avLst>
            </a:prstTxWarp>
          </a:bodyPr>
          <a:lstStyle/>
          <a:p>
            <a:pPr algn="ctr"/>
            <a:r>
              <a:rPr lang="zh-CN" altLang="en-US" sz="3600" kern="10">
                <a:ln w="9525">
                  <a:solidFill>
                    <a:srgbClr val="CC99FF"/>
                  </a:solidFill>
                  <a:round/>
                  <a:headEnd/>
                  <a:tailEnd/>
                </a:ln>
                <a:solidFill>
                  <a:srgbClr val="800080"/>
                </a:solidFill>
                <a:effectLst>
                  <a:outerShdw dist="53882" dir="2700000" algn="ctr" rotWithShape="0">
                    <a:srgbClr val="9999FF">
                      <a:alpha val="75000"/>
                    </a:srgbClr>
                  </a:outerShdw>
                </a:effectLst>
                <a:latin typeface="宋体"/>
                <a:ea typeface="宋体"/>
              </a:rPr>
              <a:t>颈椎病</a:t>
            </a:r>
          </a:p>
        </p:txBody>
      </p:sp>
      <p:sp>
        <p:nvSpPr>
          <p:cNvPr id="171014" name="WordArt 7"/>
          <p:cNvSpPr>
            <a:spLocks noChangeArrowheads="1" noChangeShapeType="1" noTextEdit="1"/>
          </p:cNvSpPr>
          <p:nvPr/>
        </p:nvSpPr>
        <p:spPr bwMode="auto">
          <a:xfrm>
            <a:off x="6400800" y="2438400"/>
            <a:ext cx="2590800" cy="587375"/>
          </a:xfrm>
          <a:prstGeom prst="rect">
            <a:avLst/>
          </a:prstGeom>
        </p:spPr>
        <p:txBody>
          <a:bodyPr wrap="none" fromWordArt="1">
            <a:prstTxWarp prst="textSlantUp">
              <a:avLst>
                <a:gd name="adj" fmla="val 0"/>
              </a:avLst>
            </a:prstTxWarp>
          </a:bodyPr>
          <a:lstStyle/>
          <a:p>
            <a:pPr algn="ctr"/>
            <a:r>
              <a:rPr lang="zh-CN" altLang="en-US" sz="3600" kern="10">
                <a:ln w="9525">
                  <a:solidFill>
                    <a:srgbClr val="CC99FF"/>
                  </a:solidFill>
                  <a:round/>
                  <a:headEnd/>
                  <a:tailEnd/>
                </a:ln>
                <a:solidFill>
                  <a:srgbClr val="800080"/>
                </a:solidFill>
                <a:effectLst>
                  <a:outerShdw dist="53882" dir="2700000" algn="ctr" rotWithShape="0">
                    <a:srgbClr val="9999FF">
                      <a:alpha val="75000"/>
                    </a:srgbClr>
                  </a:outerShdw>
                </a:effectLst>
                <a:latin typeface="宋体"/>
                <a:ea typeface="宋体"/>
              </a:rPr>
              <a:t>腰椎间盘突出</a:t>
            </a:r>
          </a:p>
        </p:txBody>
      </p:sp>
      <p:sp>
        <p:nvSpPr>
          <p:cNvPr id="171015" name="WordArt 8"/>
          <p:cNvSpPr>
            <a:spLocks noChangeArrowheads="1" noChangeShapeType="1" noTextEdit="1"/>
          </p:cNvSpPr>
          <p:nvPr/>
        </p:nvSpPr>
        <p:spPr bwMode="auto">
          <a:xfrm>
            <a:off x="2362200" y="838200"/>
            <a:ext cx="4495800" cy="838200"/>
          </a:xfrm>
          <a:prstGeom prst="rect">
            <a:avLst/>
          </a:prstGeom>
        </p:spPr>
        <p:txBody>
          <a:bodyPr wrap="none" fromWordArt="1">
            <a:prstTxWarp prst="textSlantUp">
              <a:avLst>
                <a:gd name="adj" fmla="val 4782"/>
              </a:avLst>
            </a:prstTxWarp>
          </a:bodyPr>
          <a:lstStyle/>
          <a:p>
            <a:pPr algn="ctr"/>
            <a:r>
              <a:rPr lang="zh-CN" alt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5000"/>
                    </a:srgbClr>
                  </a:outerShdw>
                </a:effectLst>
                <a:latin typeface="宋体"/>
                <a:ea typeface="宋体"/>
              </a:rPr>
              <a:t>三大职业病</a:t>
            </a:r>
          </a:p>
        </p:txBody>
      </p:sp>
    </p:spTree>
  </p:cSld>
  <p:clrMapOvr>
    <a:masterClrMapping/>
  </p:clrMapOvr>
  <p:transition spd="slow">
    <p:diamond/>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457200" y="685800"/>
            <a:ext cx="8229600" cy="1477963"/>
          </a:xfrm>
        </p:spPr>
        <p:txBody>
          <a:bodyPr>
            <a:normAutofit fontScale="90000"/>
          </a:bodyPr>
          <a:lstStyle/>
          <a:p>
            <a:pPr>
              <a:lnSpc>
                <a:spcPct val="130000"/>
              </a:lnSpc>
              <a:defRPr/>
            </a:pPr>
            <a:r>
              <a:rPr lang="zh-CN" altLang="en-US" sz="4800" b="1">
                <a:solidFill>
                  <a:schemeClr val="hlink"/>
                </a:solidFill>
                <a:effectLst>
                  <a:outerShdw blurRad="38100" dist="38100" dir="2700000" algn="tl">
                    <a:srgbClr val="C0C0C0"/>
                  </a:outerShdw>
                </a:effectLst>
              </a:rPr>
              <a:t>高血压</a:t>
            </a:r>
            <a:r>
              <a:rPr lang="en-US" sz="4800" b="1">
                <a:solidFill>
                  <a:schemeClr val="tx1"/>
                </a:solidFill>
                <a:effectLst>
                  <a:outerShdw blurRad="38100" dist="38100" dir="2700000" algn="tl">
                    <a:srgbClr val="C0C0C0"/>
                  </a:outerShdw>
                </a:effectLst>
              </a:rPr>
              <a:t>——</a:t>
            </a:r>
            <a:r>
              <a:rPr lang="zh-CN" altLang="en-US" sz="4800" b="1">
                <a:solidFill>
                  <a:srgbClr val="FF3300"/>
                </a:solidFill>
                <a:effectLst>
                  <a:outerShdw blurRad="38100" dist="38100" dir="2700000" algn="tl">
                    <a:srgbClr val="C0C0C0"/>
                  </a:outerShdw>
                </a:effectLst>
              </a:rPr>
              <a:t>无声的杀手</a:t>
            </a:r>
            <a:br>
              <a:rPr lang="zh-CN" altLang="en-US" sz="4800" b="1">
                <a:solidFill>
                  <a:srgbClr val="FF3300"/>
                </a:solidFill>
                <a:effectLst>
                  <a:outerShdw blurRad="38100" dist="38100" dir="2700000" algn="tl">
                    <a:srgbClr val="C0C0C0"/>
                  </a:outerShdw>
                </a:effectLst>
              </a:rPr>
            </a:br>
            <a:r>
              <a:rPr lang="zh-CN" altLang="en-US" sz="4800" b="1">
                <a:solidFill>
                  <a:srgbClr val="FF3300"/>
                </a:solidFill>
                <a:effectLst>
                  <a:outerShdw blurRad="38100" dist="38100" dir="2700000" algn="tl">
                    <a:srgbClr val="C0C0C0"/>
                  </a:outerShdw>
                </a:effectLst>
              </a:rPr>
              <a:t>        </a:t>
            </a:r>
            <a:r>
              <a:rPr lang="zh-CN" altLang="en-US" sz="4800" b="1">
                <a:solidFill>
                  <a:schemeClr val="hlink"/>
                </a:solidFill>
                <a:effectLst>
                  <a:outerShdw blurRad="38100" dist="38100" dir="2700000" algn="tl">
                    <a:srgbClr val="C0C0C0"/>
                  </a:outerShdw>
                </a:effectLst>
              </a:rPr>
              <a:t>高血压形成因素</a:t>
            </a:r>
          </a:p>
        </p:txBody>
      </p:sp>
      <p:sp>
        <p:nvSpPr>
          <p:cNvPr id="165890" name="Rectangle 3"/>
          <p:cNvSpPr>
            <a:spLocks noGrp="1" noChangeArrowheads="1"/>
          </p:cNvSpPr>
          <p:nvPr>
            <p:ph type="body" idx="4294967295"/>
          </p:nvPr>
        </p:nvSpPr>
        <p:spPr>
          <a:xfrm>
            <a:off x="304800" y="2570163"/>
            <a:ext cx="8540750" cy="3297237"/>
          </a:xfrm>
        </p:spPr>
        <p:txBody>
          <a:bodyPr/>
          <a:lstStyle/>
          <a:p>
            <a:pPr eaLnBrk="1" hangingPunct="1">
              <a:buFontTx/>
              <a:buNone/>
            </a:pPr>
            <a:endParaRPr lang="en-US" altLang="zh-CN" sz="3600" smtClean="0">
              <a:solidFill>
                <a:srgbClr val="FF0000"/>
              </a:solidFill>
            </a:endParaRPr>
          </a:p>
          <a:p>
            <a:pPr eaLnBrk="1" hangingPunct="1">
              <a:buFontTx/>
              <a:buNone/>
            </a:pPr>
            <a:r>
              <a:rPr lang="zh-CN" altLang="en-US" sz="3600" smtClean="0">
                <a:solidFill>
                  <a:srgbClr val="FF0000"/>
                </a:solidFill>
              </a:rPr>
              <a:t>     </a:t>
            </a:r>
            <a:r>
              <a:rPr lang="zh-CN" altLang="en-US" sz="3600" b="1" smtClean="0">
                <a:solidFill>
                  <a:srgbClr val="9933FF"/>
                </a:solidFill>
              </a:rPr>
              <a:t>内因</a:t>
            </a:r>
            <a:r>
              <a:rPr lang="en-US" altLang="zh-CN" sz="3600" b="1" smtClean="0">
                <a:solidFill>
                  <a:srgbClr val="0066FF"/>
                </a:solidFill>
              </a:rPr>
              <a:t>—</a:t>
            </a:r>
            <a:r>
              <a:rPr lang="zh-CN" altLang="en-US" sz="3600" b="1" smtClean="0">
                <a:solidFill>
                  <a:srgbClr val="0066FF"/>
                </a:solidFill>
              </a:rPr>
              <a:t>遗传</a:t>
            </a:r>
            <a:r>
              <a:rPr lang="en-US" altLang="zh-CN" sz="3600" b="1" smtClean="0">
                <a:solidFill>
                  <a:srgbClr val="0066FF"/>
                </a:solidFill>
              </a:rPr>
              <a:t>(28%--55%)</a:t>
            </a:r>
          </a:p>
          <a:p>
            <a:pPr eaLnBrk="1" hangingPunct="1"/>
            <a:endParaRPr lang="en-US" altLang="zh-CN" sz="4000" b="1" smtClean="0">
              <a:solidFill>
                <a:srgbClr val="0066FF"/>
              </a:solidFill>
            </a:endParaRPr>
          </a:p>
          <a:p>
            <a:pPr eaLnBrk="1" hangingPunct="1">
              <a:buFontTx/>
              <a:buNone/>
            </a:pPr>
            <a:r>
              <a:rPr lang="en-US" altLang="zh-CN" b="1" smtClean="0">
                <a:solidFill>
                  <a:srgbClr val="0066FF"/>
                </a:solidFill>
              </a:rPr>
              <a:t>      </a:t>
            </a:r>
            <a:r>
              <a:rPr lang="zh-CN" altLang="en-US" sz="3600" b="1" smtClean="0">
                <a:solidFill>
                  <a:srgbClr val="9933FF"/>
                </a:solidFill>
              </a:rPr>
              <a:t>外因</a:t>
            </a:r>
            <a:r>
              <a:rPr lang="zh-CN" altLang="en-US" sz="3600" b="1" smtClean="0"/>
              <a:t>—</a:t>
            </a:r>
            <a:r>
              <a:rPr lang="zh-CN" altLang="en-US" sz="3600" b="1" smtClean="0">
                <a:solidFill>
                  <a:srgbClr val="0066FF"/>
                </a:solidFill>
              </a:rPr>
              <a:t>生活习惯、污染、地域等因素</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96752"/>
            <a:ext cx="8229600" cy="4810539"/>
          </a:xfrm>
        </p:spPr>
        <p:txBody>
          <a:bodyPr/>
          <a:lstStyle/>
          <a:p>
            <a:endParaRPr lang="zh-CN" altLang="en-US" dirty="0"/>
          </a:p>
        </p:txBody>
      </p:sp>
      <p:sp>
        <p:nvSpPr>
          <p:cNvPr id="3" name="标题 2"/>
          <p:cNvSpPr>
            <a:spLocks noGrp="1"/>
          </p:cNvSpPr>
          <p:nvPr>
            <p:ph type="title"/>
          </p:nvPr>
        </p:nvSpPr>
        <p:spPr/>
        <p:txBody>
          <a:bodyPr>
            <a:normAutofit/>
          </a:bodyPr>
          <a:lstStyle/>
          <a:p>
            <a:r>
              <a:rPr lang="zh-CN" altLang="en-US" sz="3200" dirty="0" smtClean="0">
                <a:solidFill>
                  <a:srgbClr val="FF0000"/>
                </a:solidFill>
              </a:rPr>
              <a:t>高血压是如何界定的？</a:t>
            </a:r>
            <a:endParaRPr lang="zh-CN" altLang="en-US" sz="3200" dirty="0">
              <a:solidFill>
                <a:srgbClr val="FF0000"/>
              </a:solidFill>
            </a:endParaRPr>
          </a:p>
        </p:txBody>
      </p:sp>
      <p:graphicFrame>
        <p:nvGraphicFramePr>
          <p:cNvPr id="1026" name="Object 2"/>
          <p:cNvGraphicFramePr>
            <a:graphicFrameLocks noChangeAspect="1"/>
          </p:cNvGraphicFramePr>
          <p:nvPr/>
        </p:nvGraphicFramePr>
        <p:xfrm>
          <a:off x="611560" y="1268760"/>
          <a:ext cx="8770937" cy="4846637"/>
        </p:xfrm>
        <a:graphic>
          <a:graphicData uri="http://schemas.openxmlformats.org/presentationml/2006/ole">
            <p:oleObj spid="_x0000_s1026" name="Document" r:id="rId3" imgW="5691489" imgH="3187551" progId="Word.Document.8">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8"/>
          <p:cNvGrpSpPr>
            <a:grpSpLocks/>
          </p:cNvGrpSpPr>
          <p:nvPr/>
        </p:nvGrpSpPr>
        <p:grpSpPr bwMode="auto">
          <a:xfrm>
            <a:off x="755576" y="836712"/>
            <a:ext cx="7643813" cy="4881141"/>
            <a:chOff x="714348" y="1214422"/>
            <a:chExt cx="7643866" cy="4357718"/>
          </a:xfrm>
        </p:grpSpPr>
        <p:graphicFrame>
          <p:nvGraphicFramePr>
            <p:cNvPr id="2" name="图表 1"/>
            <p:cNvGraphicFramePr/>
            <p:nvPr/>
          </p:nvGraphicFramePr>
          <p:xfrm>
            <a:off x="714348" y="1214422"/>
            <a:ext cx="7643866" cy="4357718"/>
          </p:xfrm>
          <a:graphic>
            <a:graphicData uri="http://schemas.openxmlformats.org/drawingml/2006/chart">
              <c:chart xmlns:c="http://schemas.openxmlformats.org/drawingml/2006/chart" xmlns:r="http://schemas.openxmlformats.org/officeDocument/2006/relationships" r:id="rId2"/>
            </a:graphicData>
          </a:graphic>
        </p:graphicFrame>
        <p:sp>
          <p:nvSpPr>
            <p:cNvPr id="3" name="线形标注 2 2"/>
            <p:cNvSpPr/>
            <p:nvPr/>
          </p:nvSpPr>
          <p:spPr>
            <a:xfrm>
              <a:off x="6929454" y="5000636"/>
              <a:ext cx="1357321" cy="571504"/>
            </a:xfrm>
            <a:prstGeom prst="borderCallout2">
              <a:avLst>
                <a:gd name="adj1" fmla="val 18750"/>
                <a:gd name="adj2" fmla="val -8333"/>
                <a:gd name="adj3" fmla="val 18750"/>
                <a:gd name="adj4" fmla="val -16667"/>
                <a:gd name="adj5" fmla="val -119299"/>
                <a:gd name="adj6" fmla="val -84854"/>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dirty="0"/>
                <a:t>尘肺病（</a:t>
              </a:r>
              <a:r>
                <a:rPr lang="en-US" altLang="zh-CN" dirty="0"/>
                <a:t>72.65%</a:t>
              </a:r>
              <a:r>
                <a:rPr lang="zh-CN" altLang="en-US" dirty="0"/>
                <a:t>）</a:t>
              </a:r>
            </a:p>
          </p:txBody>
        </p:sp>
        <p:sp>
          <p:nvSpPr>
            <p:cNvPr id="6" name="线形标注 2 5"/>
            <p:cNvSpPr/>
            <p:nvPr/>
          </p:nvSpPr>
          <p:spPr>
            <a:xfrm>
              <a:off x="6643702" y="1285860"/>
              <a:ext cx="1500197" cy="571504"/>
            </a:xfrm>
            <a:prstGeom prst="borderCallout2">
              <a:avLst>
                <a:gd name="adj1" fmla="val 18750"/>
                <a:gd name="adj2" fmla="val -8333"/>
                <a:gd name="adj3" fmla="val 18750"/>
                <a:gd name="adj4" fmla="val -16667"/>
                <a:gd name="adj5" fmla="val 40699"/>
                <a:gd name="adj6" fmla="val -157644"/>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zh-CN" altLang="en-US" sz="1800" dirty="0" smtClean="0"/>
                <a:t>其它职业病（</a:t>
              </a:r>
              <a:r>
                <a:rPr lang="en-US" altLang="zh-CN" sz="1800" dirty="0" smtClean="0"/>
                <a:t>9.55%</a:t>
              </a:r>
              <a:r>
                <a:rPr lang="zh-CN" altLang="en-US" sz="1800" dirty="0" smtClean="0"/>
                <a:t>）</a:t>
              </a:r>
              <a:endParaRPr lang="zh-CN" altLang="en-US" sz="1800" dirty="0"/>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endParaRPr lang="zh-CN" altLang="en-US" dirty="0"/>
          </a:p>
        </p:txBody>
      </p:sp>
      <p:graphicFrame>
        <p:nvGraphicFramePr>
          <p:cNvPr id="2050" name="Object 2"/>
          <p:cNvGraphicFramePr>
            <a:graphicFrameLocks noChangeAspect="1"/>
          </p:cNvGraphicFramePr>
          <p:nvPr/>
        </p:nvGraphicFramePr>
        <p:xfrm>
          <a:off x="539552" y="1484784"/>
          <a:ext cx="7920880" cy="4392488"/>
        </p:xfrm>
        <a:graphic>
          <a:graphicData uri="http://schemas.openxmlformats.org/presentationml/2006/ole">
            <p:oleObj spid="_x0000_s2050" name="文档" r:id="rId3" imgW="5287300" imgH="2374037" progId="Word.Document.12">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20000"/>
          </a:bodyPr>
          <a:lstStyle/>
          <a:p>
            <a:r>
              <a:rPr lang="zh-CN" altLang="en-US" dirty="0" smtClean="0"/>
              <a:t>什么是脑中风？</a:t>
            </a:r>
            <a:endParaRPr lang="en-US" altLang="zh-CN" dirty="0" smtClean="0"/>
          </a:p>
          <a:p>
            <a:r>
              <a:rPr lang="zh-CN" altLang="en-US" dirty="0" smtClean="0"/>
              <a:t>      脑中风是人们对急性脑血管疾病（脑血栓、脑梗塞、脑出血）的统称，具有发病急，病情危重，后遗症严重，致残率高合并症多的特点。</a:t>
            </a:r>
            <a:endParaRPr lang="en-US" altLang="zh-CN" dirty="0" smtClean="0"/>
          </a:p>
          <a:p>
            <a:r>
              <a:rPr lang="zh-CN" altLang="en-US" dirty="0" smtClean="0"/>
              <a:t>它可分为出血性和缺血性两大类。</a:t>
            </a:r>
            <a:endParaRPr lang="en-US" altLang="zh-CN" dirty="0" smtClean="0"/>
          </a:p>
          <a:p>
            <a:r>
              <a:rPr lang="zh-CN" altLang="en-US" dirty="0" smtClean="0"/>
              <a:t>出血性有</a:t>
            </a:r>
            <a:r>
              <a:rPr lang="zh-CN" altLang="en-US" dirty="0" smtClean="0">
                <a:hlinkClick r:id="rId2" action="ppaction://hlinkfile"/>
              </a:rPr>
              <a:t>脑出血</a:t>
            </a:r>
            <a:r>
              <a:rPr lang="zh-CN" altLang="en-US" dirty="0" smtClean="0"/>
              <a:t>和</a:t>
            </a:r>
            <a:r>
              <a:rPr lang="zh-CN" altLang="en-US" dirty="0" smtClean="0">
                <a:hlinkClick r:id="rId3" action="ppaction://hlinkfile"/>
              </a:rPr>
              <a:t>蛛网膜下腔出血</a:t>
            </a:r>
            <a:r>
              <a:rPr lang="zh-CN" altLang="en-US" dirty="0" smtClean="0"/>
              <a:t>；缺血性有</a:t>
            </a:r>
            <a:r>
              <a:rPr lang="zh-CN" altLang="en-US" dirty="0" smtClean="0">
                <a:hlinkClick r:id="rId4" action="ppaction://hlinkfile"/>
              </a:rPr>
              <a:t>脑梗塞</a:t>
            </a:r>
            <a:r>
              <a:rPr lang="zh-CN" altLang="en-US" dirty="0" smtClean="0"/>
              <a:t>和</a:t>
            </a:r>
            <a:r>
              <a:rPr lang="zh-CN" altLang="en-US" dirty="0" smtClean="0">
                <a:hlinkClick r:id="rId5" action="ppaction://hlinkfile"/>
              </a:rPr>
              <a:t>脑血栓形成</a:t>
            </a:r>
            <a:r>
              <a:rPr lang="zh-CN" altLang="en-US" dirty="0" smtClean="0"/>
              <a:t>。</a:t>
            </a:r>
            <a:endParaRPr lang="en-US" altLang="zh-CN" dirty="0" smtClean="0"/>
          </a:p>
          <a:p>
            <a:r>
              <a:rPr lang="zh-CN" altLang="en-US" dirty="0" smtClean="0"/>
              <a:t>出血性和</a:t>
            </a:r>
            <a:r>
              <a:rPr lang="zh-CN" altLang="en-US" dirty="0" smtClean="0">
                <a:hlinkClick r:id="rId6" action="ppaction://hlinkfile"/>
              </a:rPr>
              <a:t>缺血性脑血管病</a:t>
            </a:r>
            <a:r>
              <a:rPr lang="zh-CN" altLang="en-US" dirty="0" smtClean="0"/>
              <a:t>有相似之处：</a:t>
            </a:r>
            <a:endParaRPr lang="en-US" altLang="zh-CN" dirty="0" smtClean="0"/>
          </a:p>
          <a:p>
            <a:r>
              <a:rPr lang="en-US" altLang="zh-CN" dirty="0" smtClean="0"/>
              <a:t>1</a:t>
            </a:r>
            <a:r>
              <a:rPr lang="zh-CN" altLang="en-US" dirty="0" smtClean="0"/>
              <a:t>、两者都可由高血压、动脉硬化、</a:t>
            </a:r>
            <a:r>
              <a:rPr lang="zh-CN" altLang="en-US" dirty="0" smtClean="0">
                <a:hlinkClick r:id="rId7" action="ppaction://hlinkfile"/>
              </a:rPr>
              <a:t>高血脂</a:t>
            </a:r>
            <a:r>
              <a:rPr lang="zh-CN" altLang="en-US" dirty="0" smtClean="0"/>
              <a:t>、糖尿病等因素引起。</a:t>
            </a:r>
            <a:r>
              <a:rPr lang="zh-CN" altLang="zh-CN" dirty="0" smtClean="0"/>
              <a:t>高血压同时合并高血脂其中风发病率是正常人的</a:t>
            </a:r>
            <a:r>
              <a:rPr lang="en-US" altLang="zh-CN" dirty="0" smtClean="0"/>
              <a:t>8</a:t>
            </a:r>
            <a:r>
              <a:rPr lang="zh-CN" altLang="zh-CN" dirty="0" smtClean="0"/>
              <a:t>倍</a:t>
            </a:r>
            <a:r>
              <a:rPr lang="zh-CN" altLang="en-US" dirty="0" smtClean="0"/>
              <a:t>。</a:t>
            </a:r>
            <a:endParaRPr lang="en-US" altLang="zh-CN" dirty="0" smtClean="0"/>
          </a:p>
          <a:p>
            <a:r>
              <a:rPr lang="en-US" altLang="zh-CN" dirty="0" smtClean="0"/>
              <a:t>2</a:t>
            </a:r>
            <a:r>
              <a:rPr lang="zh-CN" altLang="en-US" dirty="0" smtClean="0"/>
              <a:t>、其它诱因：酗酒、吸烟、习惯性便秘的人老年人等。</a:t>
            </a:r>
            <a:endParaRPr lang="en-US" altLang="zh-CN" dirty="0" smtClean="0"/>
          </a:p>
          <a:p>
            <a:r>
              <a:rPr lang="en-US" altLang="zh-CN" dirty="0" smtClean="0"/>
              <a:t>3</a:t>
            </a:r>
            <a:r>
              <a:rPr lang="zh-CN" altLang="en-US" dirty="0" smtClean="0"/>
              <a:t>、在临床上都可表现为突然头痛、</a:t>
            </a:r>
            <a:r>
              <a:rPr lang="zh-CN" altLang="en-US" dirty="0" smtClean="0">
                <a:hlinkClick r:id="rId8" action="ppaction://hlinkfile"/>
              </a:rPr>
              <a:t>意识障碍</a:t>
            </a:r>
            <a:r>
              <a:rPr lang="zh-CN" altLang="en-US" dirty="0" smtClean="0"/>
              <a:t>、偏瘫失语等症状。</a:t>
            </a:r>
            <a:endParaRPr lang="en-US" altLang="zh-CN" dirty="0" smtClean="0"/>
          </a:p>
        </p:txBody>
      </p:sp>
      <p:sp>
        <p:nvSpPr>
          <p:cNvPr id="3" name="标题 2"/>
          <p:cNvSpPr>
            <a:spLocks noGrp="1"/>
          </p:cNvSpPr>
          <p:nvPr>
            <p:ph type="title"/>
          </p:nvPr>
        </p:nvSpPr>
        <p:spPr/>
        <p:txBody>
          <a:bodyPr/>
          <a:lstStyle/>
          <a:p>
            <a:r>
              <a:rPr lang="zh-CN" altLang="en-US" dirty="0" smtClean="0">
                <a:solidFill>
                  <a:srgbClr val="FF0000"/>
                </a:solidFill>
              </a:rPr>
              <a:t>脑中风及脑出血</a:t>
            </a:r>
            <a:endParaRPr lang="zh-CN" altLang="en-US" dirty="0">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区别：</a:t>
            </a:r>
            <a:endParaRPr lang="en-US" altLang="zh-CN" dirty="0" smtClean="0"/>
          </a:p>
          <a:p>
            <a:r>
              <a:rPr lang="en-US" altLang="zh-CN" dirty="0" smtClean="0"/>
              <a:t>1</a:t>
            </a:r>
            <a:r>
              <a:rPr lang="zh-CN" altLang="en-US" dirty="0" smtClean="0"/>
              <a:t>、出血性</a:t>
            </a:r>
            <a:r>
              <a:rPr lang="zh-CN" altLang="en-US" dirty="0" smtClean="0">
                <a:hlinkClick r:id="rId2" action="ppaction://hlinkfile"/>
              </a:rPr>
              <a:t>脑血管病</a:t>
            </a:r>
            <a:r>
              <a:rPr lang="zh-CN" altLang="en-US" dirty="0" smtClean="0"/>
              <a:t>是由于</a:t>
            </a:r>
            <a:r>
              <a:rPr lang="zh-CN" altLang="en-US" dirty="0" smtClean="0">
                <a:hlinkClick r:id="rId3" action="ppaction://hlinkfile"/>
              </a:rPr>
              <a:t>脑血管破裂</a:t>
            </a:r>
            <a:r>
              <a:rPr lang="zh-CN" altLang="en-US" dirty="0" smtClean="0"/>
              <a:t>，出血损害神经系统，治疗原则应为尽快制止出血、去除血凝块；</a:t>
            </a:r>
            <a:endParaRPr lang="en-US" altLang="zh-CN" dirty="0" smtClean="0"/>
          </a:p>
          <a:p>
            <a:r>
              <a:rPr lang="en-US" altLang="zh-CN" dirty="0" smtClean="0"/>
              <a:t>2</a:t>
            </a:r>
            <a:r>
              <a:rPr lang="zh-CN" altLang="en-US" dirty="0" smtClean="0"/>
              <a:t>、</a:t>
            </a:r>
            <a:r>
              <a:rPr lang="zh-CN" altLang="en-US" dirty="0" smtClean="0">
                <a:hlinkClick r:id="rId4" action="ppaction://hlinkfile"/>
              </a:rPr>
              <a:t>缺血性脑血管病</a:t>
            </a:r>
            <a:r>
              <a:rPr lang="zh-CN" altLang="en-US" dirty="0" smtClean="0"/>
              <a:t>是由于脑血管阻塞引起</a:t>
            </a:r>
            <a:r>
              <a:rPr lang="zh-CN" altLang="en-US" dirty="0" smtClean="0">
                <a:hlinkClick r:id="rId5" action="ppaction://hlinkfile"/>
              </a:rPr>
              <a:t>脑缺血</a:t>
            </a:r>
            <a:r>
              <a:rPr lang="zh-CN" altLang="en-US" dirty="0" smtClean="0"/>
              <a:t>，治疗原则应为尽快畅通脑血管，恢复供血。</a:t>
            </a:r>
            <a:endParaRPr lang="en-US" altLang="zh-CN"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      小中风发作也称为短暂性脑缺血发作。是脑暂时性的供血不足。表现为突然发生的</a:t>
            </a:r>
            <a:r>
              <a:rPr lang="en-US" altLang="zh-CN" dirty="0" smtClean="0"/>
              <a:t>,</a:t>
            </a:r>
            <a:r>
              <a:rPr lang="zh-CN" altLang="en-US" dirty="0" smtClean="0"/>
              <a:t>持续几分钟至几个小时的某一区域脑功能的障碍</a:t>
            </a:r>
            <a:r>
              <a:rPr lang="en-US" altLang="zh-CN" dirty="0" smtClean="0"/>
              <a:t>.</a:t>
            </a:r>
            <a:r>
              <a:rPr lang="zh-CN" altLang="en-US" dirty="0" smtClean="0"/>
              <a:t>可在</a:t>
            </a:r>
            <a:r>
              <a:rPr lang="en-US" altLang="zh-CN" dirty="0" smtClean="0"/>
              <a:t>24</a:t>
            </a:r>
            <a:r>
              <a:rPr lang="zh-CN" altLang="en-US" dirty="0" smtClean="0"/>
              <a:t>小时内完全恢复正常。</a:t>
            </a:r>
            <a:endParaRPr lang="en-US" altLang="zh-CN" dirty="0" smtClean="0"/>
          </a:p>
          <a:p>
            <a:r>
              <a:rPr lang="en-US" altLang="zh-CN" dirty="0" smtClean="0"/>
              <a:t>      </a:t>
            </a:r>
            <a:r>
              <a:rPr lang="zh-CN" altLang="en-US" dirty="0" smtClean="0"/>
              <a:t>常见症状为对侧上下肢或单肢瘫痪</a:t>
            </a:r>
            <a:r>
              <a:rPr lang="en-US" altLang="zh-CN" dirty="0" smtClean="0"/>
              <a:t>,</a:t>
            </a:r>
            <a:r>
              <a:rPr lang="zh-CN" altLang="en-US" dirty="0" smtClean="0"/>
              <a:t>轻度感觉减退或异常、失语、眩晕、呕吐、偏盲或复视行走不稳</a:t>
            </a:r>
            <a:r>
              <a:rPr lang="en-US" altLang="zh-CN" dirty="0" smtClean="0"/>
              <a:t>,</a:t>
            </a:r>
            <a:r>
              <a:rPr lang="zh-CN" altLang="en-US" dirty="0" smtClean="0"/>
              <a:t>吞咽困难</a:t>
            </a:r>
            <a:r>
              <a:rPr lang="en-US" altLang="zh-CN" dirty="0" smtClean="0"/>
              <a:t>.</a:t>
            </a:r>
            <a:r>
              <a:rPr lang="zh-CN" altLang="en-US" dirty="0" smtClean="0"/>
              <a:t>有的病人可有跌倒发生</a:t>
            </a:r>
            <a:endParaRPr lang="zh-CN" altLang="en-US" dirty="0"/>
          </a:p>
        </p:txBody>
      </p:sp>
      <p:sp>
        <p:nvSpPr>
          <p:cNvPr id="3" name="标题 2"/>
          <p:cNvSpPr>
            <a:spLocks noGrp="1"/>
          </p:cNvSpPr>
          <p:nvPr>
            <p:ph type="title"/>
          </p:nvPr>
        </p:nvSpPr>
        <p:spPr/>
        <p:txBody>
          <a:bodyPr/>
          <a:lstStyle/>
          <a:p>
            <a:r>
              <a:rPr lang="zh-CN" altLang="en-US" dirty="0" smtClean="0">
                <a:solidFill>
                  <a:srgbClr val="FF0000"/>
                </a:solidFill>
              </a:rPr>
              <a:t>小中风</a:t>
            </a:r>
            <a:endParaRPr lang="zh-CN" altLang="en-US" dirty="0">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a:bodyPr>
          <a:lstStyle/>
          <a:p>
            <a:r>
              <a:rPr lang="zh-CN" altLang="en-US" dirty="0" smtClean="0"/>
              <a:t>什么是脑出血？</a:t>
            </a:r>
            <a:endParaRPr lang="en-US" altLang="zh-CN" dirty="0" smtClean="0"/>
          </a:p>
          <a:p>
            <a:r>
              <a:rPr lang="en-US" altLang="zh-CN" dirty="0" smtClean="0"/>
              <a:t>       </a:t>
            </a:r>
            <a:r>
              <a:rPr lang="zh-CN" altLang="en-US" dirty="0" smtClean="0"/>
              <a:t>脑出血，俗称脑溢血，属于“脑中风”的一种，是中老年高血压患者一种常见的严重脑部并发症。</a:t>
            </a:r>
            <a:endParaRPr lang="en-US" altLang="zh-CN" dirty="0" smtClean="0"/>
          </a:p>
          <a:p>
            <a:r>
              <a:rPr lang="zh-CN" altLang="en-US" dirty="0" smtClean="0">
                <a:solidFill>
                  <a:srgbClr val="FF0000"/>
                </a:solidFill>
              </a:rPr>
              <a:t>脑出血</a:t>
            </a:r>
            <a:r>
              <a:rPr lang="zh-CN" altLang="en-US" dirty="0" smtClean="0"/>
              <a:t>的诱因：</a:t>
            </a:r>
            <a:endParaRPr lang="en-US" altLang="zh-CN" dirty="0" smtClean="0"/>
          </a:p>
          <a:p>
            <a:r>
              <a:rPr lang="zh-CN" altLang="en-US" dirty="0" smtClean="0"/>
              <a:t>（</a:t>
            </a:r>
            <a:r>
              <a:rPr lang="en-US" altLang="zh-CN" dirty="0" smtClean="0"/>
              <a:t>1</a:t>
            </a:r>
            <a:r>
              <a:rPr lang="zh-CN" altLang="en-US" dirty="0" smtClean="0"/>
              <a:t>）外界因素：气候变化，临床上发现，脑血管病的发生在季节变化时尤为多见，如春夏、秋冬交界的季节，现代医学认为，季节的变化以及外界温度的变化可以影响人体神经内分泌的正常代谢，改变血液粘稠度，血浆纤维蛋白质、肾上腺素均升高，毛细血管痉挛性收缩和脆性增加。短时间内颅内血管不能适应如此较为明显的变化，即出现血压的波动，最终导致脑出血的发生。 </a:t>
            </a:r>
            <a:endParaRPr lang="zh-CN" altLang="en-US" dirty="0"/>
          </a:p>
        </p:txBody>
      </p:sp>
      <p:sp>
        <p:nvSpPr>
          <p:cNvPr id="3" name="标题 2"/>
          <p:cNvSpPr>
            <a:spLocks noGrp="1"/>
          </p:cNvSpPr>
          <p:nvPr>
            <p:ph type="title"/>
          </p:nvPr>
        </p:nvSpPr>
        <p:spPr/>
        <p:txBody>
          <a:bodyPr/>
          <a:lstStyle/>
          <a:p>
            <a:r>
              <a:rPr lang="zh-CN" altLang="en-US" dirty="0" smtClean="0">
                <a:solidFill>
                  <a:srgbClr val="FF0000"/>
                </a:solidFill>
              </a:rPr>
              <a:t>脑出血</a:t>
            </a:r>
            <a:endParaRPr lang="zh-CN" altLang="en-US" dirty="0">
              <a:solidFill>
                <a:srgbClr val="FF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b="1" dirty="0" smtClean="0"/>
              <a:t>（</a:t>
            </a:r>
            <a:r>
              <a:rPr lang="en-US" altLang="zh-CN" b="1" dirty="0" smtClean="0"/>
              <a:t>2</a:t>
            </a:r>
            <a:r>
              <a:rPr lang="zh-CN" altLang="zh-CN" b="1" dirty="0" smtClean="0"/>
              <a:t>）情绪改变：</a:t>
            </a:r>
            <a:r>
              <a:rPr lang="zh-CN" altLang="zh-CN" dirty="0" smtClean="0"/>
              <a:t>情绪改变是脑出血的又一重要诱因，包括极度的悲伤、兴奋、恐惧等，临床工作中我们发现，多数脑出血患者发病之前都有情绪激动病史，甚至曾有人做过研究，证实临床上近</a:t>
            </a:r>
            <a:r>
              <a:rPr lang="en-US" altLang="zh-CN" dirty="0" smtClean="0"/>
              <a:t>30%</a:t>
            </a:r>
            <a:r>
              <a:rPr lang="zh-CN" altLang="zh-CN" dirty="0" smtClean="0"/>
              <a:t>的病人是因生气、情绪激动导致脑出血。究其原因主要是由于短时间情绪变化时出现交感神经兴奋，心跳加快、血压突然升高，原本脆弱的血管破裂所致。</a:t>
            </a:r>
            <a:r>
              <a:rPr lang="en-US" altLang="zh-CN" dirty="0" smtClean="0"/>
              <a:t> </a:t>
            </a:r>
            <a:endParaRPr lang="zh-CN" altLang="zh-CN" dirty="0" smtClean="0"/>
          </a:p>
          <a:p>
            <a:endParaRPr lang="zh-CN" altLang="en-US" dirty="0"/>
          </a:p>
        </p:txBody>
      </p:sp>
      <p:sp>
        <p:nvSpPr>
          <p:cNvPr id="3" name="标题 2"/>
          <p:cNvSpPr>
            <a:spLocks noGrp="1"/>
          </p:cNvSpPr>
          <p:nvPr>
            <p:ph type="title"/>
          </p:nvPr>
        </p:nvSpPr>
        <p:spPr/>
        <p:txBody>
          <a:bodyPr/>
          <a:lstStyle/>
          <a:p>
            <a:r>
              <a:rPr lang="zh-CN" altLang="en-US" dirty="0" smtClean="0">
                <a:solidFill>
                  <a:srgbClr val="FF0000"/>
                </a:solidFill>
              </a:rPr>
              <a:t>脑出血</a:t>
            </a:r>
            <a:r>
              <a:rPr lang="zh-CN" altLang="en-US" dirty="0" smtClean="0"/>
              <a:t>的诱因</a:t>
            </a:r>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b="1" dirty="0" smtClean="0"/>
              <a:t>（</a:t>
            </a:r>
            <a:r>
              <a:rPr lang="en-US" altLang="zh-CN" b="1" dirty="0" smtClean="0"/>
              <a:t>3</a:t>
            </a:r>
            <a:r>
              <a:rPr lang="zh-CN" altLang="zh-CN" b="1" dirty="0" smtClean="0"/>
              <a:t>）不良生活习惯：</a:t>
            </a:r>
            <a:r>
              <a:rPr lang="zh-CN" altLang="zh-CN" dirty="0" smtClean="0"/>
              <a:t>吸烟对人体有较为严重的健康影响是得到世界卫生组织公认的，长期吸烟可以使得体内血管脆性增加，对血压波动的承受能力下降容易发生脑血管破裂。而长期饮酒可引起血管收缩舒张调节障碍，并出现血管内皮的损伤，血管内脂质的沉积，使得血管条件变差，易发生脑出血。此外，经常过度劳累，缺少体育锻炼，也会使血粘度增加，破坏血管条件，导致脑出血的发生。</a:t>
            </a:r>
            <a:r>
              <a:rPr lang="en-US" altLang="zh-CN" dirty="0" smtClean="0"/>
              <a:t> </a:t>
            </a:r>
            <a:endParaRPr lang="zh-CN" altLang="zh-CN" dirty="0" smtClean="0"/>
          </a:p>
          <a:p>
            <a:endParaRPr lang="zh-CN" altLang="en-US" dirty="0"/>
          </a:p>
        </p:txBody>
      </p:sp>
      <p:sp>
        <p:nvSpPr>
          <p:cNvPr id="3" name="标题 2"/>
          <p:cNvSpPr>
            <a:spLocks noGrp="1"/>
          </p:cNvSpPr>
          <p:nvPr>
            <p:ph type="title"/>
          </p:nvPr>
        </p:nvSpPr>
        <p:spPr/>
        <p:txBody>
          <a:bodyPr/>
          <a:lstStyle/>
          <a:p>
            <a:r>
              <a:rPr lang="zh-CN" altLang="en-US" dirty="0" smtClean="0">
                <a:solidFill>
                  <a:srgbClr val="FF0000"/>
                </a:solidFill>
              </a:rPr>
              <a:t>脑出血</a:t>
            </a:r>
            <a:r>
              <a:rPr lang="zh-CN" altLang="en-US" dirty="0" smtClean="0"/>
              <a:t>的诱因</a:t>
            </a:r>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1</a:t>
            </a:r>
            <a:r>
              <a:rPr lang="zh-CN" altLang="en-US" dirty="0" smtClean="0"/>
              <a:t>、</a:t>
            </a:r>
            <a:r>
              <a:rPr lang="zh-CN" altLang="zh-CN" dirty="0" smtClean="0"/>
              <a:t>突发头痛加重或由间断性变成持续性；</a:t>
            </a:r>
            <a:endParaRPr lang="en-US" altLang="zh-CN" dirty="0" smtClean="0"/>
          </a:p>
          <a:p>
            <a:r>
              <a:rPr lang="en-US" altLang="zh-CN" dirty="0" smtClean="0"/>
              <a:t>2</a:t>
            </a:r>
            <a:r>
              <a:rPr lang="zh-CN" altLang="en-US" dirty="0" smtClean="0"/>
              <a:t>、头痛固定在一侧伴有对侧肢体的麻木、无力，        常预示出血性脑血管病</a:t>
            </a:r>
            <a:endParaRPr lang="en-US" altLang="zh-CN" dirty="0" smtClean="0"/>
          </a:p>
          <a:p>
            <a:r>
              <a:rPr lang="en-US" altLang="zh-CN" dirty="0" smtClean="0"/>
              <a:t>3</a:t>
            </a:r>
            <a:r>
              <a:rPr lang="zh-CN" altLang="en-US" dirty="0" smtClean="0"/>
              <a:t>、</a:t>
            </a:r>
            <a:r>
              <a:rPr lang="zh-CN" altLang="zh-CN" dirty="0" smtClean="0"/>
              <a:t>突发头晕或原有头晕明显加重；</a:t>
            </a:r>
            <a:endParaRPr lang="en-US" altLang="zh-CN" dirty="0" smtClean="0"/>
          </a:p>
          <a:p>
            <a:r>
              <a:rPr lang="en-US" altLang="zh-CN" dirty="0" smtClean="0"/>
              <a:t>4</a:t>
            </a:r>
            <a:r>
              <a:rPr lang="zh-CN" altLang="en-US" dirty="0" smtClean="0"/>
              <a:t>、</a:t>
            </a:r>
            <a:r>
              <a:rPr lang="zh-CN" altLang="zh-CN" dirty="0" smtClean="0"/>
              <a:t>突发—侧肢体或头面、舌部短暂性发麻、乏力或活动欠灵活；</a:t>
            </a:r>
            <a:endParaRPr lang="en-US" altLang="zh-CN" dirty="0" smtClean="0"/>
          </a:p>
          <a:p>
            <a:r>
              <a:rPr lang="en-US" altLang="zh-CN" dirty="0" smtClean="0"/>
              <a:t>5</a:t>
            </a:r>
            <a:r>
              <a:rPr lang="zh-CN" altLang="en-US" dirty="0" smtClean="0"/>
              <a:t>、</a:t>
            </a:r>
            <a:r>
              <a:rPr lang="zh-CN" altLang="zh-CN" dirty="0" smtClean="0"/>
              <a:t>突发嘴角流水漏气、舌头发硬、</a:t>
            </a:r>
            <a:r>
              <a:rPr lang="zh-CN" altLang="en-US" dirty="0" smtClean="0"/>
              <a:t>不能向两侧弯曲、</a:t>
            </a:r>
            <a:r>
              <a:rPr lang="zh-CN" altLang="zh-CN" dirty="0" smtClean="0"/>
              <a:t>咬字不准、吐字不清；</a:t>
            </a:r>
            <a:endParaRPr lang="en-US" altLang="zh-CN" dirty="0" smtClean="0"/>
          </a:p>
          <a:p>
            <a:r>
              <a:rPr lang="en-US" altLang="zh-CN" dirty="0" smtClean="0"/>
              <a:t>6</a:t>
            </a:r>
            <a:r>
              <a:rPr lang="zh-CN" altLang="en-US" dirty="0" smtClean="0"/>
              <a:t>呕吐，如呕吐物为</a:t>
            </a:r>
            <a:r>
              <a:rPr lang="zh-CN" altLang="zh-CN" dirty="0" smtClean="0"/>
              <a:t>咖啡色（酱油样或棕黑色）液体，表示病情非常为重。</a:t>
            </a:r>
          </a:p>
          <a:p>
            <a:endParaRPr lang="en-US" altLang="zh-CN" dirty="0" smtClean="0"/>
          </a:p>
        </p:txBody>
      </p:sp>
      <p:sp>
        <p:nvSpPr>
          <p:cNvPr id="3" name="标题 2"/>
          <p:cNvSpPr>
            <a:spLocks noGrp="1"/>
          </p:cNvSpPr>
          <p:nvPr>
            <p:ph type="title"/>
          </p:nvPr>
        </p:nvSpPr>
        <p:spPr/>
        <p:txBody>
          <a:bodyPr/>
          <a:lstStyle/>
          <a:p>
            <a:r>
              <a:rPr lang="zh-CN" altLang="en-US" dirty="0" smtClean="0">
                <a:solidFill>
                  <a:srgbClr val="FF0000"/>
                </a:solidFill>
              </a:rPr>
              <a:t>脑出血</a:t>
            </a:r>
            <a:r>
              <a:rPr lang="zh-CN" altLang="en-US" dirty="0" smtClean="0"/>
              <a:t>的</a:t>
            </a:r>
            <a:r>
              <a:rPr lang="zh-CN" altLang="zh-CN" dirty="0" smtClean="0"/>
              <a:t>症状警告</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lang="en-US" altLang="zh-CN" dirty="0" smtClean="0"/>
              <a:t>7</a:t>
            </a:r>
            <a:r>
              <a:rPr lang="zh-CN" altLang="en-US" dirty="0" smtClean="0"/>
              <a:t>、</a:t>
            </a:r>
            <a:r>
              <a:rPr lang="zh-CN" altLang="zh-CN" dirty="0" smtClean="0"/>
              <a:t>突发血压持续升高不降等症状</a:t>
            </a:r>
            <a:endParaRPr lang="en-US" altLang="zh-CN" dirty="0" smtClean="0"/>
          </a:p>
          <a:p>
            <a:r>
              <a:rPr lang="en-US" altLang="zh-CN" dirty="0" smtClean="0"/>
              <a:t>8</a:t>
            </a:r>
            <a:r>
              <a:rPr lang="zh-CN" altLang="en-US" dirty="0" smtClean="0"/>
              <a:t>、剃刀落地：是指自己持刀刮胡子时，头转向一侧，突然感觉手臂无力，剃刀落地，</a:t>
            </a:r>
            <a:r>
              <a:rPr lang="en-US" altLang="zh-CN" dirty="0" smtClean="0"/>
              <a:t>1</a:t>
            </a:r>
            <a:r>
              <a:rPr lang="zh-CN" altLang="en-US" dirty="0" smtClean="0"/>
              <a:t>至</a:t>
            </a:r>
            <a:r>
              <a:rPr lang="en-US" altLang="zh-CN" dirty="0" smtClean="0"/>
              <a:t>2</a:t>
            </a:r>
            <a:r>
              <a:rPr lang="zh-CN" altLang="en-US" dirty="0" smtClean="0"/>
              <a:t>分钟后完全恢复。</a:t>
            </a:r>
            <a:endParaRPr lang="en-US" altLang="zh-CN" dirty="0" smtClean="0"/>
          </a:p>
          <a:p>
            <a:r>
              <a:rPr lang="en-US" altLang="zh-CN" dirty="0" smtClean="0"/>
              <a:t>9</a:t>
            </a:r>
            <a:r>
              <a:rPr lang="zh-CN" altLang="en-US" dirty="0" smtClean="0"/>
              <a:t>、</a:t>
            </a:r>
            <a:r>
              <a:rPr lang="zh-CN" altLang="zh-CN" dirty="0" smtClean="0"/>
              <a:t>看不见左或右的物体或视觉缺损，也可以表现为一过性的眼前发黑或眼前突然飞过一只蚊子的感觉。</a:t>
            </a:r>
          </a:p>
          <a:p>
            <a:r>
              <a:rPr lang="zh-CN" altLang="en-US" dirty="0" smtClean="0"/>
              <a:t>看不见左或右的物体或视觉缺损，也可以表现为一过性的眼前发黑或眼前突然飞过一只蚊子的感觉。</a:t>
            </a:r>
          </a:p>
          <a:p>
            <a:r>
              <a:rPr lang="en-US" altLang="zh-CN" dirty="0" smtClean="0"/>
              <a:t>10</a:t>
            </a:r>
            <a:r>
              <a:rPr lang="zh-CN" altLang="en-US" dirty="0" smtClean="0"/>
              <a:t>、双眼向出血一侧凝视，可有剧烈疼痛，同时伴有恶心呕吐。</a:t>
            </a:r>
            <a:endParaRPr lang="en-US" altLang="zh-CN" dirty="0" smtClean="0"/>
          </a:p>
          <a:p>
            <a:r>
              <a:rPr lang="en-US" altLang="zh-CN" dirty="0" smtClean="0"/>
              <a:t>11</a:t>
            </a:r>
            <a:r>
              <a:rPr lang="zh-CN" altLang="en-US" dirty="0" smtClean="0"/>
              <a:t>、意识障碍：变现为神志模糊不清、呼吸不应、打呼噜，严重的可出现深度昏迷。</a:t>
            </a:r>
            <a:endParaRPr lang="en-US" altLang="zh-CN" dirty="0" smtClean="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0" y="304800"/>
            <a:ext cx="5192713" cy="1069975"/>
          </a:xfrm>
        </p:spPr>
        <p:txBody>
          <a:bodyPr anchor="b"/>
          <a:lstStyle/>
          <a:p>
            <a:pPr eaLnBrk="1" hangingPunct="1">
              <a:defRPr/>
            </a:pPr>
            <a:r>
              <a:rPr lang="zh-CN" altLang="en-US" sz="6000" b="1">
                <a:solidFill>
                  <a:srgbClr val="00CC00"/>
                </a:solidFill>
                <a:effectLst>
                  <a:outerShdw blurRad="38100" dist="38100" dir="2700000" algn="tl">
                    <a:srgbClr val="C0C0C0"/>
                  </a:outerShdw>
                </a:effectLst>
              </a:rPr>
              <a:t>三大养生穴</a:t>
            </a:r>
          </a:p>
        </p:txBody>
      </p:sp>
      <p:sp>
        <p:nvSpPr>
          <p:cNvPr id="131075" name="Rectangle 3"/>
          <p:cNvSpPr>
            <a:spLocks noGrp="1" noChangeArrowheads="1"/>
          </p:cNvSpPr>
          <p:nvPr>
            <p:ph type="body" sz="half" idx="4294967295"/>
          </p:nvPr>
        </p:nvSpPr>
        <p:spPr>
          <a:xfrm>
            <a:off x="0" y="1828800"/>
            <a:ext cx="3810000" cy="4648200"/>
          </a:xfrm>
        </p:spPr>
        <p:txBody>
          <a:bodyPr/>
          <a:lstStyle/>
          <a:p>
            <a:pPr algn="ctr" eaLnBrk="1" hangingPunct="1">
              <a:buFontTx/>
              <a:buNone/>
            </a:pPr>
            <a:r>
              <a:rPr lang="zh-CN" altLang="en-US" sz="6000" b="1" smtClean="0">
                <a:solidFill>
                  <a:srgbClr val="0066CC"/>
                </a:solidFill>
                <a:latin typeface="宋体" pitchFamily="2" charset="-122"/>
              </a:rPr>
              <a:t>合谷穴</a:t>
            </a:r>
          </a:p>
          <a:p>
            <a:pPr algn="ctr" eaLnBrk="1" hangingPunct="1">
              <a:buFontTx/>
              <a:buNone/>
            </a:pPr>
            <a:r>
              <a:rPr lang="zh-CN" altLang="en-US" sz="6000" b="1" smtClean="0">
                <a:solidFill>
                  <a:srgbClr val="0066CC"/>
                </a:solidFill>
                <a:latin typeface="宋体" pitchFamily="2" charset="-122"/>
              </a:rPr>
              <a:t>内关穴</a:t>
            </a:r>
          </a:p>
          <a:p>
            <a:pPr algn="ctr" eaLnBrk="1" hangingPunct="1">
              <a:buFontTx/>
              <a:buNone/>
            </a:pPr>
            <a:r>
              <a:rPr lang="zh-CN" altLang="en-US" sz="6000" b="1" smtClean="0">
                <a:solidFill>
                  <a:srgbClr val="0066CC"/>
                </a:solidFill>
                <a:latin typeface="宋体" pitchFamily="2" charset="-122"/>
              </a:rPr>
              <a:t>足三里</a:t>
            </a:r>
          </a:p>
        </p:txBody>
      </p:sp>
      <p:pic>
        <p:nvPicPr>
          <p:cNvPr id="180227" name="Picture 4" descr="002针灸"/>
          <p:cNvPicPr>
            <a:picLocks noChangeAspect="1" noChangeArrowheads="1"/>
          </p:cNvPicPr>
          <p:nvPr/>
        </p:nvPicPr>
        <p:blipFill>
          <a:blip r:embed="rId2" cstate="print"/>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dissolve">
                                      <p:cBhvr>
                                        <p:cTn id="7" dur="500"/>
                                        <p:tgtEl>
                                          <p:spTgt spid="13107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1075"/>
                                        </p:tgtEl>
                                        <p:attrNameLst>
                                          <p:attrName>style.visibility</p:attrName>
                                        </p:attrNameLst>
                                      </p:cBhvr>
                                      <p:to>
                                        <p:strVal val="visible"/>
                                      </p:to>
                                    </p:set>
                                    <p:anim calcmode="lin" valueType="num">
                                      <p:cBhvr>
                                        <p:cTn id="11" dur="500" fill="hold"/>
                                        <p:tgtEl>
                                          <p:spTgt spid="131075"/>
                                        </p:tgtEl>
                                        <p:attrNameLst>
                                          <p:attrName>ppt_w</p:attrName>
                                        </p:attrNameLst>
                                      </p:cBhvr>
                                      <p:tavLst>
                                        <p:tav tm="0">
                                          <p:val>
                                            <p:fltVal val="0"/>
                                          </p:val>
                                        </p:tav>
                                        <p:tav tm="100000">
                                          <p:val>
                                            <p:strVal val="#ppt_w"/>
                                          </p:val>
                                        </p:tav>
                                      </p:tavLst>
                                    </p:anim>
                                    <p:anim calcmode="lin" valueType="num">
                                      <p:cBhvr>
                                        <p:cTn id="12" dur="500" fill="hold"/>
                                        <p:tgtEl>
                                          <p:spTgt spid="131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5696" y="332656"/>
            <a:ext cx="5256584" cy="523220"/>
          </a:xfrm>
          <a:prstGeom prst="rect">
            <a:avLst/>
          </a:prstGeom>
        </p:spPr>
        <p:txBody>
          <a:bodyPr wrap="square">
            <a:spAutoFit/>
          </a:bodyPr>
          <a:lstStyle/>
          <a:p>
            <a:r>
              <a:rPr lang="zh-CN" altLang="en-US" sz="2800" dirty="0" smtClean="0">
                <a:ea typeface="微软雅黑" pitchFamily="34" charset="-122"/>
              </a:rPr>
              <a:t>沈阳至本溪吴家岭隧道工程</a:t>
            </a:r>
            <a:endParaRPr lang="zh-CN" altLang="en-US" sz="2800" dirty="0"/>
          </a:p>
        </p:txBody>
      </p:sp>
      <p:sp>
        <p:nvSpPr>
          <p:cNvPr id="3" name="TextBox 2"/>
          <p:cNvSpPr txBox="1"/>
          <p:nvPr/>
        </p:nvSpPr>
        <p:spPr>
          <a:xfrm>
            <a:off x="1475656" y="1268760"/>
            <a:ext cx="6408712" cy="2677656"/>
          </a:xfrm>
          <a:prstGeom prst="rect">
            <a:avLst/>
          </a:prstGeom>
          <a:noFill/>
        </p:spPr>
        <p:txBody>
          <a:bodyPr wrap="square" rtlCol="0">
            <a:spAutoFit/>
          </a:bodyPr>
          <a:lstStyle/>
          <a:p>
            <a:pPr>
              <a:spcBef>
                <a:spcPct val="20000"/>
              </a:spcBef>
            </a:pPr>
            <a:r>
              <a:rPr lang="zh-CN" altLang="en-US" sz="2800" b="1" dirty="0" smtClean="0">
                <a:latin typeface="楷体_GB2312" pitchFamily="49" charset="-122"/>
                <a:ea typeface="楷体_GB2312" pitchFamily="49" charset="-122"/>
              </a:rPr>
              <a:t>    从</a:t>
            </a:r>
            <a:r>
              <a:rPr lang="en-US" altLang="zh-CN" sz="2800" b="1" dirty="0" smtClean="0">
                <a:latin typeface="楷体_GB2312" pitchFamily="49" charset="-122"/>
                <a:ea typeface="楷体_GB2312" pitchFamily="49" charset="-122"/>
              </a:rPr>
              <a:t>1993</a:t>
            </a:r>
            <a:r>
              <a:rPr lang="zh-CN" altLang="en-US" sz="2800" b="1" dirty="0" smtClean="0">
                <a:latin typeface="楷体_GB2312" pitchFamily="49" charset="-122"/>
                <a:ea typeface="楷体_GB2312" pitchFamily="49" charset="-122"/>
              </a:rPr>
              <a:t>年～</a:t>
            </a:r>
            <a:r>
              <a:rPr lang="en-US" altLang="zh-CN" sz="2800" b="1" dirty="0" smtClean="0">
                <a:latin typeface="楷体_GB2312" pitchFamily="49" charset="-122"/>
                <a:ea typeface="楷体_GB2312" pitchFamily="49" charset="-122"/>
              </a:rPr>
              <a:t>1996</a:t>
            </a:r>
            <a:r>
              <a:rPr lang="zh-CN" altLang="en-US" sz="2800" b="1" dirty="0" smtClean="0">
                <a:latin typeface="楷体_GB2312" pitchFamily="49" charset="-122"/>
                <a:ea typeface="楷体_GB2312" pitchFamily="49" charset="-122"/>
              </a:rPr>
              <a:t>年历经三年。从</a:t>
            </a:r>
            <a:r>
              <a:rPr lang="en-US" altLang="zh-CN" sz="2800" b="1" dirty="0" smtClean="0">
                <a:latin typeface="楷体_GB2312" pitchFamily="49" charset="-122"/>
                <a:ea typeface="楷体_GB2312" pitchFamily="49" charset="-122"/>
              </a:rPr>
              <a:t>1998</a:t>
            </a:r>
            <a:r>
              <a:rPr lang="zh-CN" altLang="en-US" sz="2800" b="1" dirty="0" smtClean="0">
                <a:latin typeface="楷体_GB2312" pitchFamily="49" charset="-122"/>
                <a:ea typeface="楷体_GB2312" pitchFamily="49" charset="-122"/>
              </a:rPr>
              <a:t>年开始，部分泰顺县民工先后被发现患有不同程度的矽肺病。</a:t>
            </a:r>
            <a:r>
              <a:rPr lang="en-US" altLang="zh-CN" sz="2800" b="1" dirty="0" smtClean="0">
                <a:latin typeface="楷体_GB2312" pitchFamily="49" charset="-122"/>
                <a:ea typeface="楷体_GB2312" pitchFamily="49" charset="-122"/>
              </a:rPr>
              <a:t>2000</a:t>
            </a:r>
            <a:r>
              <a:rPr lang="zh-CN" altLang="en-US" sz="2800" b="1" dirty="0" smtClean="0">
                <a:latin typeface="楷体_GB2312" pitchFamily="49" charset="-122"/>
                <a:ea typeface="楷体_GB2312" pitchFamily="49" charset="-122"/>
              </a:rPr>
              <a:t>年</a:t>
            </a:r>
            <a:r>
              <a:rPr lang="en-US" altLang="zh-CN" sz="2800" b="1" dirty="0" smtClean="0">
                <a:latin typeface="楷体_GB2312" pitchFamily="49" charset="-122"/>
                <a:ea typeface="楷体_GB2312" pitchFamily="49" charset="-122"/>
              </a:rPr>
              <a:t>9</a:t>
            </a:r>
            <a:r>
              <a:rPr lang="zh-CN" altLang="en-US" sz="2800" b="1" dirty="0" smtClean="0">
                <a:latin typeface="楷体_GB2312" pitchFamily="49" charset="-122"/>
                <a:ea typeface="楷体_GB2312" pitchFamily="49" charset="-122"/>
              </a:rPr>
              <a:t>月，对</a:t>
            </a:r>
            <a:r>
              <a:rPr lang="en-US" altLang="zh-CN" sz="2800" b="1" dirty="0" smtClean="0">
                <a:latin typeface="楷体_GB2312" pitchFamily="49" charset="-122"/>
                <a:ea typeface="楷体_GB2312" pitchFamily="49" charset="-122"/>
              </a:rPr>
              <a:t>400</a:t>
            </a:r>
            <a:r>
              <a:rPr lang="zh-CN" altLang="en-US" sz="2800" b="1" dirty="0" smtClean="0">
                <a:latin typeface="楷体_GB2312" pitchFamily="49" charset="-122"/>
                <a:ea typeface="楷体_GB2312" pitchFamily="49" charset="-122"/>
              </a:rPr>
              <a:t>多名民工进行鉴定，有</a:t>
            </a:r>
            <a:r>
              <a:rPr lang="en-US" altLang="zh-CN" sz="2800" b="1" dirty="0" smtClean="0">
                <a:solidFill>
                  <a:srgbClr val="FF0000"/>
                </a:solidFill>
                <a:latin typeface="楷体_GB2312" pitchFamily="49" charset="-122"/>
                <a:ea typeface="楷体_GB2312" pitchFamily="49" charset="-122"/>
              </a:rPr>
              <a:t>196</a:t>
            </a:r>
            <a:r>
              <a:rPr lang="zh-CN" altLang="en-US" sz="2800" b="1" dirty="0" smtClean="0">
                <a:solidFill>
                  <a:srgbClr val="FF0000"/>
                </a:solidFill>
                <a:latin typeface="楷体_GB2312" pitchFamily="49" charset="-122"/>
                <a:ea typeface="楷体_GB2312" pitchFamily="49" charset="-122"/>
              </a:rPr>
              <a:t>名民工被确诊</a:t>
            </a:r>
            <a:r>
              <a:rPr lang="zh-CN" altLang="en-US" sz="2800" b="1" dirty="0" smtClean="0">
                <a:solidFill>
                  <a:srgbClr val="FF0000"/>
                </a:solidFill>
                <a:ea typeface="楷体_GB2312" pitchFamily="49" charset="-122"/>
              </a:rPr>
              <a:t>“</a:t>
            </a:r>
            <a:r>
              <a:rPr lang="zh-CN" altLang="en-US" sz="2800" b="1" dirty="0" smtClean="0">
                <a:solidFill>
                  <a:srgbClr val="FF0000"/>
                </a:solidFill>
                <a:latin typeface="楷体_GB2312" pitchFamily="49" charset="-122"/>
                <a:ea typeface="楷体_GB2312" pitchFamily="49" charset="-122"/>
              </a:rPr>
              <a:t>矽肺病</a:t>
            </a:r>
            <a:r>
              <a:rPr lang="zh-CN" altLang="en-US" sz="2800" b="1" dirty="0" smtClean="0">
                <a:solidFill>
                  <a:srgbClr val="FF0000"/>
                </a:solidFill>
                <a:ea typeface="楷体_GB2312" pitchFamily="49" charset="-122"/>
              </a:rPr>
              <a:t>”</a:t>
            </a:r>
            <a:r>
              <a:rPr lang="zh-CN" altLang="en-US" sz="2800" b="1" dirty="0" smtClean="0">
                <a:latin typeface="楷体_GB2312" pitchFamily="49" charset="-122"/>
                <a:ea typeface="楷体_GB2312" pitchFamily="49" charset="-122"/>
              </a:rPr>
              <a:t>，其中</a:t>
            </a:r>
            <a:r>
              <a:rPr lang="en-US" altLang="zh-CN" sz="2800" b="1" dirty="0" smtClean="0">
                <a:latin typeface="楷体_GB2312" pitchFamily="49" charset="-122"/>
                <a:ea typeface="楷体_GB2312" pitchFamily="49" charset="-122"/>
              </a:rPr>
              <a:t>I</a:t>
            </a:r>
            <a:r>
              <a:rPr lang="zh-CN" altLang="en-US" sz="2800" b="1" dirty="0" smtClean="0">
                <a:latin typeface="楷体_GB2312" pitchFamily="49" charset="-122"/>
                <a:ea typeface="楷体_GB2312" pitchFamily="49" charset="-122"/>
              </a:rPr>
              <a:t>期</a:t>
            </a:r>
            <a:r>
              <a:rPr lang="en-US" altLang="zh-CN" sz="2800" b="1" dirty="0" smtClean="0">
                <a:latin typeface="楷体_GB2312" pitchFamily="49" charset="-122"/>
                <a:ea typeface="楷体_GB2312" pitchFamily="49" charset="-122"/>
              </a:rPr>
              <a:t>110</a:t>
            </a:r>
            <a:r>
              <a:rPr lang="zh-CN" altLang="en-US" sz="2800" b="1" dirty="0" smtClean="0">
                <a:latin typeface="楷体_GB2312" pitchFamily="49" charset="-122"/>
                <a:ea typeface="楷体_GB2312" pitchFamily="49" charset="-122"/>
              </a:rPr>
              <a:t>人，</a:t>
            </a:r>
            <a:r>
              <a:rPr lang="en-US" altLang="zh-CN" sz="2800" b="1" dirty="0" smtClean="0">
                <a:latin typeface="楷体_GB2312" pitchFamily="49" charset="-122"/>
                <a:ea typeface="楷体_GB2312" pitchFamily="49" charset="-122"/>
              </a:rPr>
              <a:t>Ⅱ</a:t>
            </a:r>
            <a:r>
              <a:rPr lang="zh-CN" altLang="en-US" sz="2800" b="1" dirty="0" smtClean="0">
                <a:latin typeface="楷体_GB2312" pitchFamily="49" charset="-122"/>
                <a:ea typeface="楷体_GB2312" pitchFamily="49" charset="-122"/>
              </a:rPr>
              <a:t>期</a:t>
            </a:r>
            <a:r>
              <a:rPr lang="en-US" altLang="zh-CN" sz="2800" b="1" dirty="0" smtClean="0">
                <a:latin typeface="楷体_GB2312" pitchFamily="49" charset="-122"/>
                <a:ea typeface="楷体_GB2312" pitchFamily="49" charset="-122"/>
              </a:rPr>
              <a:t>71</a:t>
            </a:r>
            <a:r>
              <a:rPr lang="zh-CN" altLang="en-US" sz="2800" b="1" dirty="0" smtClean="0">
                <a:latin typeface="楷体_GB2312" pitchFamily="49" charset="-122"/>
                <a:ea typeface="楷体_GB2312" pitchFamily="49" charset="-122"/>
              </a:rPr>
              <a:t>人，</a:t>
            </a:r>
            <a:r>
              <a:rPr lang="en-US" altLang="zh-CN" sz="2800" b="1" dirty="0" smtClean="0">
                <a:latin typeface="楷体_GB2312" pitchFamily="49" charset="-122"/>
                <a:ea typeface="楷体_GB2312" pitchFamily="49" charset="-122"/>
              </a:rPr>
              <a:t>Ⅲ</a:t>
            </a:r>
            <a:r>
              <a:rPr lang="zh-CN" altLang="en-US" sz="2800" b="1" dirty="0" smtClean="0">
                <a:latin typeface="楷体_GB2312" pitchFamily="49" charset="-122"/>
                <a:ea typeface="楷体_GB2312" pitchFamily="49" charset="-122"/>
              </a:rPr>
              <a:t>期</a:t>
            </a:r>
            <a:r>
              <a:rPr lang="en-US" altLang="zh-CN" sz="2800" b="1" dirty="0" smtClean="0">
                <a:latin typeface="楷体_GB2312" pitchFamily="49" charset="-122"/>
                <a:ea typeface="楷体_GB2312" pitchFamily="49" charset="-122"/>
              </a:rPr>
              <a:t>15</a:t>
            </a:r>
            <a:r>
              <a:rPr lang="zh-CN" altLang="en-US" sz="2800" b="1" dirty="0" smtClean="0">
                <a:latin typeface="楷体_GB2312" pitchFamily="49" charset="-122"/>
                <a:ea typeface="楷体_GB2312" pitchFamily="49" charset="-122"/>
              </a:rPr>
              <a:t>人，已有</a:t>
            </a:r>
            <a:r>
              <a:rPr lang="en-US" altLang="zh-CN" sz="2800" b="1" dirty="0" smtClean="0">
                <a:solidFill>
                  <a:srgbClr val="FF0000"/>
                </a:solidFill>
                <a:latin typeface="楷体_GB2312" pitchFamily="49" charset="-122"/>
                <a:ea typeface="楷体_GB2312" pitchFamily="49" charset="-122"/>
              </a:rPr>
              <a:t>10</a:t>
            </a:r>
            <a:r>
              <a:rPr lang="zh-CN" altLang="en-US" sz="2800" b="1" dirty="0" smtClean="0">
                <a:solidFill>
                  <a:srgbClr val="FF0000"/>
                </a:solidFill>
                <a:latin typeface="楷体_GB2312" pitchFamily="49" charset="-122"/>
                <a:ea typeface="楷体_GB2312" pitchFamily="49" charset="-122"/>
              </a:rPr>
              <a:t>人死亡</a:t>
            </a:r>
            <a:r>
              <a:rPr lang="zh-CN" altLang="en-US" sz="2800" b="1" dirty="0" smtClean="0">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4" descr="1145bbd70962069ea8ec9a54"/>
          <p:cNvPicPr>
            <a:picLocks noChangeAspect="1" noChangeArrowheads="1"/>
          </p:cNvPicPr>
          <p:nvPr/>
        </p:nvPicPr>
        <p:blipFill>
          <a:blip r:embed="rId2" cstate="print"/>
          <a:srcRect/>
          <a:stretch>
            <a:fillRect/>
          </a:stretch>
        </p:blipFill>
        <p:spPr bwMode="auto">
          <a:xfrm>
            <a:off x="5867400" y="0"/>
            <a:ext cx="3124200" cy="2971800"/>
          </a:xfrm>
          <a:prstGeom prst="rect">
            <a:avLst/>
          </a:prstGeom>
          <a:noFill/>
          <a:ln w="9525">
            <a:noFill/>
            <a:miter lim="800000"/>
            <a:headEnd/>
            <a:tailEnd/>
          </a:ln>
        </p:spPr>
      </p:pic>
      <p:sp>
        <p:nvSpPr>
          <p:cNvPr id="132099" name="Rectangle 2"/>
          <p:cNvSpPr>
            <a:spLocks noGrp="1" noChangeArrowheads="1"/>
          </p:cNvSpPr>
          <p:nvPr>
            <p:ph type="title" idx="4294967295"/>
          </p:nvPr>
        </p:nvSpPr>
        <p:spPr>
          <a:xfrm>
            <a:off x="0" y="228600"/>
            <a:ext cx="6781800" cy="1371600"/>
          </a:xfrm>
        </p:spPr>
        <p:txBody>
          <a:bodyPr/>
          <a:lstStyle/>
          <a:p>
            <a:pPr eaLnBrk="1" hangingPunct="1">
              <a:defRPr/>
            </a:pPr>
            <a:r>
              <a:rPr lang="en-US" sz="4800">
                <a:solidFill>
                  <a:srgbClr val="9933FF"/>
                </a:solidFill>
                <a:effectLst>
                  <a:outerShdw blurRad="38100" dist="38100" dir="2700000" algn="tl">
                    <a:srgbClr val="C0C0C0"/>
                  </a:outerShdw>
                </a:effectLst>
                <a:latin typeface="宋体" panose="02010600030101010101" pitchFamily="2" charset="-122"/>
              </a:rPr>
              <a:t>  </a:t>
            </a:r>
            <a:r>
              <a:rPr lang="zh-CN" altLang="en-US" sz="6000" b="1">
                <a:solidFill>
                  <a:srgbClr val="9933FF"/>
                </a:solidFill>
                <a:effectLst>
                  <a:outerShdw blurRad="38100" dist="38100" dir="2700000" algn="tl">
                    <a:srgbClr val="C0C0C0"/>
                  </a:outerShdw>
                </a:effectLst>
                <a:latin typeface="宋体" panose="02010600030101010101" pitchFamily="2" charset="-122"/>
              </a:rPr>
              <a:t>合谷穴</a:t>
            </a:r>
            <a:r>
              <a:rPr lang="en-US" sz="6000" b="1">
                <a:solidFill>
                  <a:srgbClr val="9933FF"/>
                </a:solidFill>
                <a:effectLst>
                  <a:outerShdw blurRad="38100" dist="38100" dir="2700000" algn="tl">
                    <a:srgbClr val="C0C0C0"/>
                  </a:outerShdw>
                </a:effectLst>
                <a:latin typeface="宋体" panose="02010600030101010101" pitchFamily="2" charset="-122"/>
              </a:rPr>
              <a:t>(</a:t>
            </a:r>
            <a:r>
              <a:rPr lang="zh-CN" altLang="en-US" sz="6000" b="1">
                <a:solidFill>
                  <a:srgbClr val="9933FF"/>
                </a:solidFill>
                <a:effectLst>
                  <a:outerShdw blurRad="38100" dist="38100" dir="2700000" algn="tl">
                    <a:srgbClr val="C0C0C0"/>
                  </a:outerShdw>
                </a:effectLst>
                <a:latin typeface="宋体" panose="02010600030101010101" pitchFamily="2" charset="-122"/>
              </a:rPr>
              <a:t>止痛</a:t>
            </a:r>
            <a:r>
              <a:rPr lang="en-US" sz="6000" b="1">
                <a:solidFill>
                  <a:srgbClr val="9933FF"/>
                </a:solidFill>
                <a:effectLst>
                  <a:outerShdw blurRad="38100" dist="38100" dir="2700000" algn="tl">
                    <a:srgbClr val="C0C0C0"/>
                  </a:outerShdw>
                </a:effectLst>
                <a:latin typeface="宋体" panose="02010600030101010101" pitchFamily="2" charset="-122"/>
              </a:rPr>
              <a:t>穴)</a:t>
            </a:r>
            <a:endParaRPr lang="zh-CN" altLang="en-US" sz="6000" b="1">
              <a:solidFill>
                <a:srgbClr val="9933FF"/>
              </a:solidFill>
              <a:effectLst>
                <a:outerShdw blurRad="38100" dist="38100" dir="2700000" algn="tl">
                  <a:srgbClr val="C0C0C0"/>
                </a:outerShdw>
              </a:effectLst>
              <a:latin typeface="宋体" panose="02010600030101010101" pitchFamily="2" charset="-122"/>
            </a:endParaRPr>
          </a:p>
        </p:txBody>
      </p:sp>
      <p:sp>
        <p:nvSpPr>
          <p:cNvPr id="181251" name="Rectangle 3"/>
          <p:cNvSpPr>
            <a:spLocks noGrp="1" noChangeArrowheads="1"/>
          </p:cNvSpPr>
          <p:nvPr>
            <p:ph type="body" idx="4294967295"/>
          </p:nvPr>
        </p:nvSpPr>
        <p:spPr>
          <a:xfrm>
            <a:off x="0" y="2133600"/>
            <a:ext cx="8229600" cy="4495800"/>
          </a:xfrm>
        </p:spPr>
        <p:txBody>
          <a:bodyPr/>
          <a:lstStyle/>
          <a:p>
            <a:pPr eaLnBrk="1" hangingPunct="1"/>
            <a:r>
              <a:rPr lang="zh-CN" altLang="en-US" sz="2800" b="1" dirty="0" smtClean="0">
                <a:solidFill>
                  <a:srgbClr val="333399"/>
                </a:solidFill>
                <a:latin typeface="宋体" pitchFamily="2" charset="-122"/>
              </a:rPr>
              <a:t>定位</a:t>
            </a:r>
            <a:r>
              <a:rPr lang="en-US" altLang="zh-CN" sz="2800" b="1" dirty="0" smtClean="0">
                <a:solidFill>
                  <a:srgbClr val="333399"/>
                </a:solidFill>
                <a:latin typeface="宋体" pitchFamily="2" charset="-122"/>
              </a:rPr>
              <a:t>:</a:t>
            </a:r>
            <a:r>
              <a:rPr lang="zh-CN" altLang="en-US" sz="2800" b="1" dirty="0" smtClean="0">
                <a:solidFill>
                  <a:srgbClr val="333399"/>
                </a:solidFill>
                <a:latin typeface="宋体" pitchFamily="2" charset="-122"/>
              </a:rPr>
              <a:t>五指并拢，虎口处突起最高顶点。</a:t>
            </a:r>
            <a:endParaRPr lang="en-US" altLang="zh-CN" sz="2800" b="1" dirty="0" smtClean="0">
              <a:solidFill>
                <a:srgbClr val="333399"/>
              </a:solidFill>
              <a:latin typeface="宋体" pitchFamily="2" charset="-122"/>
            </a:endParaRPr>
          </a:p>
          <a:p>
            <a:pPr eaLnBrk="1" hangingPunct="1"/>
            <a:endParaRPr lang="en-US" altLang="zh-CN" sz="2800" b="1" dirty="0" smtClean="0">
              <a:solidFill>
                <a:srgbClr val="333399"/>
              </a:solidFill>
              <a:latin typeface="宋体" pitchFamily="2" charset="-122"/>
            </a:endParaRPr>
          </a:p>
          <a:p>
            <a:pPr eaLnBrk="1" hangingPunct="1"/>
            <a:r>
              <a:rPr lang="zh-CN" altLang="en-US" b="1" dirty="0" smtClean="0">
                <a:solidFill>
                  <a:srgbClr val="FF0000"/>
                </a:solidFill>
                <a:latin typeface="宋体" pitchFamily="2" charset="-122"/>
              </a:rPr>
              <a:t>主导</a:t>
            </a:r>
            <a:r>
              <a:rPr lang="en-US" altLang="zh-CN" sz="2800" b="1" dirty="0" smtClean="0">
                <a:solidFill>
                  <a:srgbClr val="FF0000"/>
                </a:solidFill>
                <a:latin typeface="宋体" pitchFamily="2" charset="-122"/>
              </a:rPr>
              <a:t>:</a:t>
            </a:r>
            <a:r>
              <a:rPr lang="zh-CN" altLang="en-US" sz="2800" b="1" dirty="0" smtClean="0">
                <a:solidFill>
                  <a:srgbClr val="FF0000"/>
                </a:solidFill>
                <a:latin typeface="宋体" pitchFamily="2" charset="-122"/>
              </a:rPr>
              <a:t>上呼吸系统</a:t>
            </a:r>
            <a:r>
              <a:rPr lang="en-US" altLang="zh-CN" sz="2300" b="1" dirty="0" smtClean="0">
                <a:solidFill>
                  <a:srgbClr val="FF0000"/>
                </a:solidFill>
                <a:latin typeface="宋体" pitchFamily="2" charset="-122"/>
              </a:rPr>
              <a:t>(</a:t>
            </a:r>
            <a:r>
              <a:rPr lang="zh-CN" altLang="en-US" sz="2300" b="1" dirty="0" smtClean="0">
                <a:solidFill>
                  <a:srgbClr val="9933FF"/>
                </a:solidFill>
                <a:latin typeface="宋体" pitchFamily="2" charset="-122"/>
              </a:rPr>
              <a:t>面口合谷收</a:t>
            </a:r>
            <a:r>
              <a:rPr lang="en-US" altLang="zh-CN" sz="2300" b="1" dirty="0" smtClean="0">
                <a:solidFill>
                  <a:srgbClr val="FF0000"/>
                </a:solidFill>
                <a:latin typeface="宋体" pitchFamily="2" charset="-122"/>
              </a:rPr>
              <a:t>)</a:t>
            </a:r>
          </a:p>
          <a:p>
            <a:pPr eaLnBrk="1" hangingPunct="1"/>
            <a:endParaRPr lang="en-US" altLang="zh-CN" sz="2800" b="1" dirty="0" smtClean="0">
              <a:solidFill>
                <a:srgbClr val="333399"/>
              </a:solidFill>
            </a:endParaRPr>
          </a:p>
          <a:p>
            <a:pPr eaLnBrk="1" hangingPunct="1"/>
            <a:r>
              <a:rPr lang="zh-CN" altLang="en-US" sz="2800" b="1" dirty="0" smtClean="0">
                <a:solidFill>
                  <a:srgbClr val="333399"/>
                </a:solidFill>
                <a:latin typeface="宋体" pitchFamily="2" charset="-122"/>
              </a:rPr>
              <a:t>主治</a:t>
            </a:r>
            <a:r>
              <a:rPr lang="en-US" altLang="zh-CN" sz="2800" b="1" dirty="0" smtClean="0">
                <a:solidFill>
                  <a:srgbClr val="333399"/>
                </a:solidFill>
                <a:latin typeface="宋体" pitchFamily="2" charset="-122"/>
              </a:rPr>
              <a:t>:</a:t>
            </a:r>
            <a:r>
              <a:rPr lang="zh-CN" altLang="en-US" sz="2800" b="1" dirty="0" smtClean="0">
                <a:solidFill>
                  <a:srgbClr val="333399"/>
                </a:solidFill>
                <a:latin typeface="宋体" pitchFamily="2" charset="-122"/>
              </a:rPr>
              <a:t>感冒头痛、脸部瘫痪、口腔炎、喉咙痛、过敏性鼻炎、神经衰弱、手指关节痛多汗、皮</a:t>
            </a:r>
          </a:p>
          <a:p>
            <a:pPr eaLnBrk="1" hangingPunct="1">
              <a:buFontTx/>
              <a:buNone/>
            </a:pPr>
            <a:r>
              <a:rPr lang="zh-CN" altLang="en-US" sz="2800" b="1" dirty="0" smtClean="0">
                <a:solidFill>
                  <a:srgbClr val="333399"/>
                </a:solidFill>
                <a:latin typeface="宋体" pitchFamily="2" charset="-122"/>
              </a:rPr>
              <a:t>       肤粗糙等。</a:t>
            </a:r>
          </a:p>
        </p:txBody>
      </p:sp>
    </p:spTree>
  </p:cSld>
  <p:clrMapOvr>
    <a:masterClrMapping/>
  </p:clrMapOvr>
  <p:transition spd="med">
    <p:wheel spokes="8"/>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4" descr="409c43ed78ecaafbb31cb193"/>
          <p:cNvPicPr>
            <a:picLocks noChangeAspect="1" noChangeArrowheads="1"/>
          </p:cNvPicPr>
          <p:nvPr/>
        </p:nvPicPr>
        <p:blipFill>
          <a:blip r:embed="rId2" cstate="print"/>
          <a:srcRect/>
          <a:stretch>
            <a:fillRect/>
          </a:stretch>
        </p:blipFill>
        <p:spPr bwMode="auto">
          <a:xfrm>
            <a:off x="5486400" y="1066800"/>
            <a:ext cx="3657600" cy="2657475"/>
          </a:xfrm>
          <a:prstGeom prst="rect">
            <a:avLst/>
          </a:prstGeom>
          <a:noFill/>
          <a:ln w="9525">
            <a:noFill/>
            <a:miter lim="800000"/>
            <a:headEnd/>
            <a:tailEnd/>
          </a:ln>
        </p:spPr>
      </p:pic>
      <p:sp>
        <p:nvSpPr>
          <p:cNvPr id="133123" name="Rectangle 2"/>
          <p:cNvSpPr>
            <a:spLocks noGrp="1" noChangeArrowheads="1"/>
          </p:cNvSpPr>
          <p:nvPr>
            <p:ph type="title" idx="4294967295"/>
          </p:nvPr>
        </p:nvSpPr>
        <p:spPr>
          <a:xfrm>
            <a:off x="228600" y="228600"/>
            <a:ext cx="8229600" cy="1143000"/>
          </a:xfrm>
        </p:spPr>
        <p:txBody>
          <a:bodyPr/>
          <a:lstStyle/>
          <a:p>
            <a:pPr eaLnBrk="1" hangingPunct="1">
              <a:defRPr/>
            </a:pPr>
            <a:r>
              <a:rPr lang="en-US" sz="5300" b="1" dirty="0">
                <a:solidFill>
                  <a:srgbClr val="333399"/>
                </a:solidFill>
                <a:effectLst>
                  <a:outerShdw blurRad="38100" dist="38100" dir="2700000" algn="tl">
                    <a:srgbClr val="C0C0C0"/>
                  </a:outerShdw>
                </a:effectLst>
                <a:latin typeface="宋体" panose="02010600030101010101" pitchFamily="2" charset="-122"/>
              </a:rPr>
              <a:t>   </a:t>
            </a:r>
            <a:r>
              <a:rPr lang="zh-CN" altLang="en-US" sz="6000" b="1" dirty="0">
                <a:solidFill>
                  <a:srgbClr val="9933FF"/>
                </a:solidFill>
                <a:effectLst>
                  <a:outerShdw blurRad="38100" dist="38100" dir="2700000" algn="tl">
                    <a:srgbClr val="C0C0C0"/>
                  </a:outerShdw>
                </a:effectLst>
                <a:latin typeface="宋体" panose="02010600030101010101" pitchFamily="2" charset="-122"/>
              </a:rPr>
              <a:t>内关穴</a:t>
            </a:r>
            <a:r>
              <a:rPr lang="en-US" sz="6000" b="1" dirty="0">
                <a:solidFill>
                  <a:srgbClr val="9933FF"/>
                </a:solidFill>
                <a:effectLst>
                  <a:outerShdw blurRad="38100" dist="38100" dir="2700000" algn="tl">
                    <a:srgbClr val="C0C0C0"/>
                  </a:outerShdw>
                </a:effectLst>
                <a:latin typeface="宋体" panose="02010600030101010101" pitchFamily="2" charset="-122"/>
              </a:rPr>
              <a:t>(</a:t>
            </a:r>
            <a:r>
              <a:rPr lang="zh-CN" altLang="en-US" sz="6000" b="1" dirty="0">
                <a:solidFill>
                  <a:srgbClr val="9933FF"/>
                </a:solidFill>
                <a:effectLst>
                  <a:outerShdw blurRad="38100" dist="38100" dir="2700000" algn="tl">
                    <a:srgbClr val="C0C0C0"/>
                  </a:outerShdw>
                </a:effectLst>
                <a:latin typeface="宋体" panose="02010600030101010101" pitchFamily="2" charset="-122"/>
              </a:rPr>
              <a:t>急救</a:t>
            </a:r>
            <a:r>
              <a:rPr lang="en-US" sz="6000" b="1" dirty="0">
                <a:solidFill>
                  <a:srgbClr val="9933FF"/>
                </a:solidFill>
                <a:effectLst>
                  <a:outerShdw blurRad="38100" dist="38100" dir="2700000" algn="tl">
                    <a:srgbClr val="C0C0C0"/>
                  </a:outerShdw>
                </a:effectLst>
                <a:latin typeface="宋体" panose="02010600030101010101" pitchFamily="2" charset="-122"/>
              </a:rPr>
              <a:t>穴)</a:t>
            </a:r>
          </a:p>
        </p:txBody>
      </p:sp>
      <p:sp>
        <p:nvSpPr>
          <p:cNvPr id="182275" name="Rectangle 3"/>
          <p:cNvSpPr>
            <a:spLocks noGrp="1" noChangeArrowheads="1"/>
          </p:cNvSpPr>
          <p:nvPr>
            <p:ph type="body" idx="4294967295"/>
          </p:nvPr>
        </p:nvSpPr>
        <p:spPr>
          <a:xfrm>
            <a:off x="304800" y="1981200"/>
            <a:ext cx="8540750" cy="3886200"/>
          </a:xfrm>
        </p:spPr>
        <p:txBody>
          <a:bodyPr/>
          <a:lstStyle/>
          <a:p>
            <a:pPr eaLnBrk="1" hangingPunct="1">
              <a:lnSpc>
                <a:spcPct val="90000"/>
              </a:lnSpc>
            </a:pPr>
            <a:endParaRPr lang="en-US" altLang="zh-CN" dirty="0" smtClean="0"/>
          </a:p>
          <a:p>
            <a:pPr eaLnBrk="1" hangingPunct="1">
              <a:lnSpc>
                <a:spcPct val="90000"/>
              </a:lnSpc>
            </a:pPr>
            <a:r>
              <a:rPr lang="zh-CN" altLang="en-US" b="1" dirty="0" smtClean="0">
                <a:solidFill>
                  <a:srgbClr val="333399"/>
                </a:solidFill>
                <a:latin typeface="宋体" pitchFamily="2" charset="-122"/>
              </a:rPr>
              <a:t>定位</a:t>
            </a:r>
            <a:r>
              <a:rPr lang="en-US" altLang="zh-CN" b="1" dirty="0" smtClean="0">
                <a:solidFill>
                  <a:srgbClr val="333399"/>
                </a:solidFill>
                <a:latin typeface="宋体" pitchFamily="2" charset="-122"/>
              </a:rPr>
              <a:t>:</a:t>
            </a:r>
            <a:r>
              <a:rPr lang="zh-CN" altLang="en-US" b="1" dirty="0" smtClean="0">
                <a:solidFill>
                  <a:srgbClr val="333399"/>
                </a:solidFill>
                <a:latin typeface="宋体" pitchFamily="2" charset="-122"/>
              </a:rPr>
              <a:t>腕横纹下两寸（三指）</a:t>
            </a:r>
          </a:p>
          <a:p>
            <a:pPr eaLnBrk="1" hangingPunct="1">
              <a:lnSpc>
                <a:spcPct val="90000"/>
              </a:lnSpc>
            </a:pPr>
            <a:endParaRPr lang="zh-CN" altLang="en-US" b="1" dirty="0" smtClean="0">
              <a:solidFill>
                <a:srgbClr val="333399"/>
              </a:solidFill>
            </a:endParaRPr>
          </a:p>
          <a:p>
            <a:pPr eaLnBrk="1" hangingPunct="1">
              <a:lnSpc>
                <a:spcPct val="90000"/>
              </a:lnSpc>
            </a:pPr>
            <a:r>
              <a:rPr lang="zh-CN" altLang="en-US" b="1" dirty="0" smtClean="0">
                <a:solidFill>
                  <a:srgbClr val="FF0000"/>
                </a:solidFill>
                <a:latin typeface="宋体" pitchFamily="2" charset="-122"/>
              </a:rPr>
              <a:t>主导</a:t>
            </a:r>
            <a:r>
              <a:rPr lang="en-US" altLang="zh-CN" b="1" dirty="0" smtClean="0">
                <a:solidFill>
                  <a:srgbClr val="FF0000"/>
                </a:solidFill>
                <a:latin typeface="宋体" pitchFamily="2" charset="-122"/>
              </a:rPr>
              <a:t>:</a:t>
            </a:r>
            <a:r>
              <a:rPr lang="zh-CN" altLang="en-US" b="1" dirty="0" smtClean="0">
                <a:solidFill>
                  <a:srgbClr val="FF0000"/>
                </a:solidFill>
                <a:latin typeface="宋体" pitchFamily="2" charset="-122"/>
              </a:rPr>
              <a:t>血液循环</a:t>
            </a:r>
            <a:r>
              <a:rPr lang="en-US" altLang="zh-CN" b="1" dirty="0" err="1" smtClean="0">
                <a:solidFill>
                  <a:srgbClr val="FF0000"/>
                </a:solidFill>
                <a:latin typeface="宋体" pitchFamily="2" charset="-122"/>
              </a:rPr>
              <a:t>系统</a:t>
            </a:r>
            <a:r>
              <a:rPr lang="zh-CN" altLang="en-US" sz="2400" b="1" dirty="0" smtClean="0">
                <a:solidFill>
                  <a:srgbClr val="FF0000"/>
                </a:solidFill>
                <a:latin typeface="宋体" pitchFamily="2" charset="-122"/>
              </a:rPr>
              <a:t>（</a:t>
            </a:r>
            <a:r>
              <a:rPr lang="zh-CN" altLang="en-US" sz="2400" b="1" dirty="0" smtClean="0">
                <a:solidFill>
                  <a:srgbClr val="9933FF"/>
                </a:solidFill>
                <a:latin typeface="宋体" pitchFamily="2" charset="-122"/>
              </a:rPr>
              <a:t>内关心胸胃</a:t>
            </a:r>
            <a:r>
              <a:rPr lang="zh-CN" altLang="en-US" sz="2400" b="1" dirty="0" smtClean="0">
                <a:solidFill>
                  <a:srgbClr val="FF0000"/>
                </a:solidFill>
                <a:latin typeface="宋体" pitchFamily="2" charset="-122"/>
              </a:rPr>
              <a:t>）</a:t>
            </a:r>
            <a:endParaRPr lang="en-US" altLang="zh-CN" sz="2400" b="1" dirty="0" smtClean="0">
              <a:solidFill>
                <a:srgbClr val="FF0000"/>
              </a:solidFill>
              <a:latin typeface="宋体" pitchFamily="2" charset="-122"/>
            </a:endParaRPr>
          </a:p>
          <a:p>
            <a:pPr eaLnBrk="1" hangingPunct="1">
              <a:lnSpc>
                <a:spcPct val="90000"/>
              </a:lnSpc>
            </a:pPr>
            <a:endParaRPr lang="zh-CN" altLang="en-US" b="1" dirty="0" smtClean="0">
              <a:solidFill>
                <a:srgbClr val="333399"/>
              </a:solidFill>
            </a:endParaRPr>
          </a:p>
          <a:p>
            <a:pPr eaLnBrk="1" hangingPunct="1">
              <a:lnSpc>
                <a:spcPct val="90000"/>
              </a:lnSpc>
            </a:pPr>
            <a:r>
              <a:rPr lang="zh-CN" altLang="en-US" b="1" dirty="0" smtClean="0">
                <a:solidFill>
                  <a:srgbClr val="333399"/>
                </a:solidFill>
                <a:latin typeface="宋体" pitchFamily="2" charset="-122"/>
              </a:rPr>
              <a:t>主治</a:t>
            </a:r>
            <a:r>
              <a:rPr lang="en-US" altLang="zh-CN" b="1" dirty="0" smtClean="0">
                <a:solidFill>
                  <a:srgbClr val="333399"/>
                </a:solidFill>
                <a:latin typeface="宋体" pitchFamily="2" charset="-122"/>
              </a:rPr>
              <a:t>:</a:t>
            </a:r>
            <a:r>
              <a:rPr lang="zh-CN" altLang="en-US" b="1" dirty="0" smtClean="0">
                <a:solidFill>
                  <a:srgbClr val="333399"/>
                </a:solidFill>
                <a:latin typeface="宋体" pitchFamily="2" charset="-122"/>
              </a:rPr>
              <a:t>心绞痛、心动过速、胸闷、气喘、</a:t>
            </a:r>
            <a:endParaRPr lang="en-US" altLang="zh-CN" b="1" dirty="0" smtClean="0">
              <a:solidFill>
                <a:srgbClr val="333399"/>
              </a:solidFill>
              <a:latin typeface="宋体" pitchFamily="2" charset="-122"/>
            </a:endParaRPr>
          </a:p>
          <a:p>
            <a:pPr eaLnBrk="1" hangingPunct="1">
              <a:lnSpc>
                <a:spcPct val="90000"/>
              </a:lnSpc>
              <a:buFontTx/>
              <a:buNone/>
            </a:pPr>
            <a:r>
              <a:rPr lang="en-US" altLang="zh-CN" b="1" dirty="0" smtClean="0">
                <a:solidFill>
                  <a:srgbClr val="333399"/>
                </a:solidFill>
                <a:latin typeface="宋体" pitchFamily="2" charset="-122"/>
              </a:rPr>
              <a:t>       </a:t>
            </a:r>
            <a:r>
              <a:rPr lang="zh-CN" altLang="en-US" b="1" dirty="0" smtClean="0">
                <a:solidFill>
                  <a:srgbClr val="333399"/>
                </a:solidFill>
                <a:latin typeface="宋体" pitchFamily="2" charset="-122"/>
              </a:rPr>
              <a:t>心悸、失眠多梦</a:t>
            </a:r>
            <a:r>
              <a:rPr lang="en-US" altLang="zh-CN" b="1" dirty="0" smtClean="0">
                <a:solidFill>
                  <a:srgbClr val="333399"/>
                </a:solidFill>
                <a:latin typeface="宋体" pitchFamily="2" charset="-122"/>
              </a:rPr>
              <a:t>、</a:t>
            </a:r>
            <a:r>
              <a:rPr lang="en-US" altLang="zh-CN" b="1" dirty="0" err="1" smtClean="0">
                <a:solidFill>
                  <a:srgbClr val="333399"/>
                </a:solidFill>
                <a:latin typeface="宋体" pitchFamily="2" charset="-122"/>
              </a:rPr>
              <a:t>胸肋疼痛等</a:t>
            </a:r>
            <a:r>
              <a:rPr lang="zh-CN" altLang="en-US" b="1" dirty="0" smtClean="0">
                <a:solidFill>
                  <a:srgbClr val="333399"/>
                </a:solidFill>
                <a:latin typeface="宋体" pitchFamily="2" charset="-122"/>
              </a:rPr>
              <a:t>疾病。</a:t>
            </a:r>
          </a:p>
        </p:txBody>
      </p:sp>
    </p:spTree>
  </p:cSld>
  <p:clrMapOvr>
    <a:masterClrMapping/>
  </p:clrMapOvr>
  <p:transition spd="slow">
    <p:pull dir="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3" descr="8"/>
          <p:cNvPicPr>
            <a:picLocks noChangeAspect="1" noChangeArrowheads="1"/>
          </p:cNvPicPr>
          <p:nvPr/>
        </p:nvPicPr>
        <p:blipFill>
          <a:blip r:embed="rId2" cstate="print"/>
          <a:srcRect/>
          <a:stretch>
            <a:fillRect/>
          </a:stretch>
        </p:blipFill>
        <p:spPr bwMode="auto">
          <a:xfrm>
            <a:off x="6024563" y="381000"/>
            <a:ext cx="3119437" cy="3733800"/>
          </a:xfrm>
          <a:prstGeom prst="rect">
            <a:avLst/>
          </a:prstGeom>
          <a:noFill/>
          <a:ln w="9525">
            <a:noFill/>
            <a:miter lim="800000"/>
            <a:headEnd/>
            <a:tailEnd/>
          </a:ln>
        </p:spPr>
      </p:pic>
      <p:sp>
        <p:nvSpPr>
          <p:cNvPr id="134147" name="Rectangle 2"/>
          <p:cNvSpPr>
            <a:spLocks noGrp="1" noChangeArrowheads="1"/>
          </p:cNvSpPr>
          <p:nvPr>
            <p:ph type="title" idx="4294967295"/>
          </p:nvPr>
        </p:nvSpPr>
        <p:spPr>
          <a:xfrm>
            <a:off x="-1692275" y="228600"/>
            <a:ext cx="8169275" cy="1143000"/>
          </a:xfrm>
        </p:spPr>
        <p:txBody>
          <a:bodyPr/>
          <a:lstStyle/>
          <a:p>
            <a:pPr eaLnBrk="1" hangingPunct="1">
              <a:defRPr/>
            </a:pPr>
            <a:r>
              <a:rPr lang="en-US" sz="5300" b="1" dirty="0">
                <a:effectLst>
                  <a:outerShdw blurRad="38100" dist="38100" dir="2700000" algn="tl">
                    <a:srgbClr val="C0C0C0"/>
                  </a:outerShdw>
                </a:effectLst>
                <a:latin typeface="宋体" panose="02010600030101010101" pitchFamily="2" charset="-122"/>
              </a:rPr>
              <a:t>    </a:t>
            </a:r>
            <a:r>
              <a:rPr lang="zh-CN" altLang="en-US" sz="6000" b="1" dirty="0">
                <a:solidFill>
                  <a:srgbClr val="9933FF"/>
                </a:solidFill>
                <a:effectLst>
                  <a:outerShdw blurRad="38100" dist="38100" dir="2700000" algn="tl">
                    <a:srgbClr val="C0C0C0"/>
                  </a:outerShdw>
                </a:effectLst>
                <a:latin typeface="宋体" panose="02010600030101010101" pitchFamily="2" charset="-122"/>
              </a:rPr>
              <a:t>足三里</a:t>
            </a:r>
            <a:r>
              <a:rPr lang="en-US" sz="6000" b="1" dirty="0">
                <a:solidFill>
                  <a:srgbClr val="9933FF"/>
                </a:solidFill>
                <a:effectLst>
                  <a:outerShdw blurRad="38100" dist="38100" dir="2700000" algn="tl">
                    <a:srgbClr val="C0C0C0"/>
                  </a:outerShdw>
                </a:effectLst>
                <a:latin typeface="宋体" panose="02010600030101010101" pitchFamily="2" charset="-122"/>
              </a:rPr>
              <a:t>(</a:t>
            </a:r>
            <a:r>
              <a:rPr lang="zh-CN" altLang="en-US" sz="6000" b="1" dirty="0">
                <a:solidFill>
                  <a:srgbClr val="9933FF"/>
                </a:solidFill>
                <a:effectLst>
                  <a:outerShdw blurRad="38100" dist="38100" dir="2700000" algn="tl">
                    <a:srgbClr val="C0C0C0"/>
                  </a:outerShdw>
                </a:effectLst>
                <a:latin typeface="宋体" panose="02010600030101010101" pitchFamily="2" charset="-122"/>
              </a:rPr>
              <a:t>长寿穴</a:t>
            </a:r>
            <a:r>
              <a:rPr lang="en-US" sz="6000" b="1" dirty="0">
                <a:solidFill>
                  <a:srgbClr val="9933FF"/>
                </a:solidFill>
                <a:effectLst>
                  <a:outerShdw blurRad="38100" dist="38100" dir="2700000" algn="tl">
                    <a:srgbClr val="C0C0C0"/>
                  </a:outerShdw>
                </a:effectLst>
                <a:latin typeface="宋体" panose="02010600030101010101" pitchFamily="2" charset="-122"/>
              </a:rPr>
              <a:t>)</a:t>
            </a:r>
          </a:p>
        </p:txBody>
      </p:sp>
      <p:sp>
        <p:nvSpPr>
          <p:cNvPr id="183299" name="Rectangle 3"/>
          <p:cNvSpPr>
            <a:spLocks noGrp="1" noChangeArrowheads="1"/>
          </p:cNvSpPr>
          <p:nvPr>
            <p:ph type="body" idx="4294967295"/>
          </p:nvPr>
        </p:nvSpPr>
        <p:spPr>
          <a:xfrm>
            <a:off x="304800" y="1981200"/>
            <a:ext cx="8540750" cy="3886200"/>
          </a:xfrm>
        </p:spPr>
        <p:txBody>
          <a:bodyPr/>
          <a:lstStyle/>
          <a:p>
            <a:pPr eaLnBrk="1" hangingPunct="1">
              <a:lnSpc>
                <a:spcPct val="90000"/>
              </a:lnSpc>
            </a:pPr>
            <a:endParaRPr lang="en-US" altLang="zh-CN" sz="2400" smtClean="0"/>
          </a:p>
          <a:p>
            <a:pPr eaLnBrk="1" hangingPunct="1">
              <a:lnSpc>
                <a:spcPct val="90000"/>
              </a:lnSpc>
            </a:pPr>
            <a:r>
              <a:rPr lang="zh-CN" altLang="en-US" sz="2400" b="1" smtClean="0">
                <a:solidFill>
                  <a:srgbClr val="333399"/>
                </a:solidFill>
                <a:latin typeface="宋体" pitchFamily="2" charset="-122"/>
              </a:rPr>
              <a:t>定位</a:t>
            </a:r>
            <a:r>
              <a:rPr lang="en-US" altLang="zh-CN" sz="2400" b="1" smtClean="0">
                <a:solidFill>
                  <a:srgbClr val="333399"/>
                </a:solidFill>
                <a:latin typeface="宋体" pitchFamily="2" charset="-122"/>
              </a:rPr>
              <a:t>:</a:t>
            </a:r>
            <a:r>
              <a:rPr lang="zh-CN" altLang="en-US" sz="2400" b="1" smtClean="0">
                <a:solidFill>
                  <a:srgbClr val="333399"/>
                </a:solidFill>
                <a:latin typeface="宋体" pitchFamily="2" charset="-122"/>
              </a:rPr>
              <a:t>膝眼以下三寸（四指）</a:t>
            </a:r>
          </a:p>
          <a:p>
            <a:pPr eaLnBrk="1" hangingPunct="1">
              <a:lnSpc>
                <a:spcPct val="90000"/>
              </a:lnSpc>
            </a:pPr>
            <a:endParaRPr lang="zh-CN" altLang="en-US" sz="2400" b="1" smtClean="0">
              <a:solidFill>
                <a:srgbClr val="333399"/>
              </a:solidFill>
            </a:endParaRPr>
          </a:p>
          <a:p>
            <a:pPr eaLnBrk="1" hangingPunct="1">
              <a:lnSpc>
                <a:spcPct val="90000"/>
              </a:lnSpc>
            </a:pPr>
            <a:r>
              <a:rPr lang="zh-CN" altLang="en-US" sz="2800" b="1" smtClean="0">
                <a:solidFill>
                  <a:srgbClr val="FF0000"/>
                </a:solidFill>
                <a:latin typeface="宋体" pitchFamily="2" charset="-122"/>
              </a:rPr>
              <a:t>主导</a:t>
            </a:r>
            <a:r>
              <a:rPr lang="en-US" altLang="zh-CN" sz="2800" b="1" smtClean="0">
                <a:solidFill>
                  <a:srgbClr val="FF0000"/>
                </a:solidFill>
                <a:latin typeface="宋体" pitchFamily="2" charset="-122"/>
              </a:rPr>
              <a:t>:</a:t>
            </a:r>
            <a:r>
              <a:rPr lang="zh-CN" altLang="en-US" sz="2800" b="1" smtClean="0">
                <a:solidFill>
                  <a:srgbClr val="FF0000"/>
                </a:solidFill>
                <a:latin typeface="宋体" pitchFamily="2" charset="-122"/>
              </a:rPr>
              <a:t>消化系统</a:t>
            </a:r>
            <a:r>
              <a:rPr lang="zh-CN" altLang="en-US" sz="2000" b="1" smtClean="0">
                <a:solidFill>
                  <a:srgbClr val="9933FF"/>
                </a:solidFill>
                <a:latin typeface="宋体" pitchFamily="2" charset="-122"/>
              </a:rPr>
              <a:t>（肚腹三里留）</a:t>
            </a:r>
          </a:p>
          <a:p>
            <a:pPr eaLnBrk="1" hangingPunct="1">
              <a:lnSpc>
                <a:spcPct val="90000"/>
              </a:lnSpc>
            </a:pPr>
            <a:endParaRPr lang="en-US" altLang="zh-CN" sz="2400" b="1" smtClean="0">
              <a:solidFill>
                <a:srgbClr val="FF0000"/>
              </a:solidFill>
            </a:endParaRPr>
          </a:p>
          <a:p>
            <a:pPr eaLnBrk="1" hangingPunct="1">
              <a:lnSpc>
                <a:spcPct val="90000"/>
              </a:lnSpc>
            </a:pPr>
            <a:r>
              <a:rPr lang="zh-CN" altLang="en-US" sz="2800" b="1" smtClean="0">
                <a:solidFill>
                  <a:srgbClr val="333399"/>
                </a:solidFill>
                <a:latin typeface="宋体" pitchFamily="2" charset="-122"/>
              </a:rPr>
              <a:t>主治</a:t>
            </a:r>
            <a:r>
              <a:rPr lang="en-US" altLang="zh-CN" sz="2800" b="1" smtClean="0">
                <a:solidFill>
                  <a:srgbClr val="333399"/>
                </a:solidFill>
                <a:latin typeface="宋体" pitchFamily="2" charset="-122"/>
              </a:rPr>
              <a:t>:</a:t>
            </a:r>
            <a:r>
              <a:rPr lang="zh-CN" altLang="en-US" sz="2800" b="1" smtClean="0">
                <a:solidFill>
                  <a:srgbClr val="333399"/>
                </a:solidFill>
                <a:latin typeface="宋体" pitchFamily="2" charset="-122"/>
              </a:rPr>
              <a:t>慢性胃溃疡</a:t>
            </a:r>
            <a:r>
              <a:rPr lang="en-US" altLang="zh-CN" sz="2800" b="1" smtClean="0">
                <a:solidFill>
                  <a:srgbClr val="333399"/>
                </a:solidFill>
                <a:latin typeface="宋体" pitchFamily="2" charset="-122"/>
              </a:rPr>
              <a:t>,</a:t>
            </a:r>
            <a:r>
              <a:rPr lang="zh-CN" altLang="en-US" sz="2800" b="1" smtClean="0">
                <a:solidFill>
                  <a:srgbClr val="333399"/>
                </a:solidFill>
                <a:latin typeface="宋体" pitchFamily="2" charset="-122"/>
              </a:rPr>
              <a:t>胃痛</a:t>
            </a:r>
            <a:r>
              <a:rPr lang="en-US" altLang="zh-CN" sz="2800" b="1" smtClean="0">
                <a:solidFill>
                  <a:srgbClr val="333399"/>
                </a:solidFill>
                <a:latin typeface="宋体" pitchFamily="2" charset="-122"/>
              </a:rPr>
              <a:t>,</a:t>
            </a:r>
            <a:r>
              <a:rPr lang="zh-CN" altLang="en-US" sz="2800" b="1" smtClean="0">
                <a:solidFill>
                  <a:srgbClr val="333399"/>
                </a:solidFill>
                <a:latin typeface="宋体" pitchFamily="2" charset="-122"/>
              </a:rPr>
              <a:t>腹痛、十二直肠溃疡</a:t>
            </a:r>
            <a:r>
              <a:rPr lang="en-US" altLang="zh-CN" sz="2800" b="1" smtClean="0">
                <a:solidFill>
                  <a:srgbClr val="333399"/>
                </a:solidFill>
                <a:latin typeface="宋体" pitchFamily="2" charset="-122"/>
              </a:rPr>
              <a:t>, </a:t>
            </a:r>
            <a:r>
              <a:rPr lang="zh-CN" altLang="en-US" sz="2800" b="1" smtClean="0">
                <a:solidFill>
                  <a:srgbClr val="333399"/>
                </a:solidFill>
                <a:latin typeface="宋体" pitchFamily="2" charset="-122"/>
              </a:rPr>
              <a:t>小孩厌食偏食、老年人的腹胀、消化不良</a:t>
            </a:r>
            <a:r>
              <a:rPr lang="en-US" altLang="zh-CN" sz="2800" b="1" smtClean="0">
                <a:solidFill>
                  <a:srgbClr val="333399"/>
                </a:solidFill>
                <a:latin typeface="宋体" pitchFamily="2" charset="-122"/>
              </a:rPr>
              <a:t>,</a:t>
            </a:r>
            <a:r>
              <a:rPr lang="zh-CN" altLang="en-US" sz="2800" b="1" smtClean="0">
                <a:solidFill>
                  <a:srgbClr val="333399"/>
                </a:solidFill>
                <a:latin typeface="宋体" pitchFamily="2" charset="-122"/>
              </a:rPr>
              <a:t>体质上的消瘦长不胖</a:t>
            </a:r>
            <a:r>
              <a:rPr lang="en-US" altLang="zh-CN" sz="2800" b="1" smtClean="0">
                <a:solidFill>
                  <a:srgbClr val="333399"/>
                </a:solidFill>
                <a:latin typeface="宋体" pitchFamily="2" charset="-122"/>
              </a:rPr>
              <a:t>,</a:t>
            </a:r>
            <a:r>
              <a:rPr lang="zh-CN" altLang="en-US" sz="2800" b="1" smtClean="0">
                <a:solidFill>
                  <a:srgbClr val="333399"/>
                </a:solidFill>
                <a:latin typeface="宋体" pitchFamily="2" charset="-122"/>
              </a:rPr>
              <a:t>低血压、贫血、支气管炎、哮喘、神经衰弱、晕车、晕船、防病保健等</a:t>
            </a:r>
            <a:r>
              <a:rPr lang="zh-CN" altLang="en-US" sz="2400" b="1" smtClean="0">
                <a:solidFill>
                  <a:srgbClr val="333399"/>
                </a:solidFill>
                <a:latin typeface="宋体" pitchFamily="2" charset="-122"/>
              </a:rPr>
              <a:t>。</a:t>
            </a:r>
            <a:endParaRPr lang="en-US" altLang="zh-CN" sz="2400" b="1" smtClean="0">
              <a:solidFill>
                <a:srgbClr val="333399"/>
              </a:solidFill>
              <a:latin typeface="宋体" pitchFamily="2" charset="-122"/>
            </a:endParaRPr>
          </a:p>
        </p:txBody>
      </p:sp>
    </p:spTree>
  </p:cSld>
  <p:clrMapOvr>
    <a:masterClrMapping/>
  </p:clrMapOvr>
  <p:transition spd="slow">
    <p:push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512" y="1"/>
            <a:ext cx="5616624" cy="5078313"/>
          </a:xfrm>
          <a:prstGeom prst="rect">
            <a:avLst/>
          </a:prstGeom>
          <a:noFill/>
        </p:spPr>
        <p:txBody>
          <a:bodyPr wrap="square">
            <a:spAutoFit/>
          </a:bodyPr>
          <a:lstStyle/>
          <a:p>
            <a:pPr algn="ctr">
              <a:defRPr/>
            </a:pPr>
            <a:r>
              <a:rPr lang="zh-CN" altLang="en-US" sz="3600" b="1" kern="2000" spc="1200" dirty="0">
                <a:solidFill>
                  <a:srgbClr val="C00000"/>
                </a:solidFill>
                <a:sym typeface="+mn-ea"/>
              </a:rPr>
              <a:t>常揉拇指健大脑</a:t>
            </a:r>
            <a:endParaRPr lang="en-US" altLang="zh-CN" sz="3600" b="1" kern="2000" spc="1200" dirty="0">
              <a:solidFill>
                <a:srgbClr val="C00000"/>
              </a:solidFill>
              <a:sym typeface="+mn-ea"/>
            </a:endParaRPr>
          </a:p>
          <a:p>
            <a:pPr algn="ctr">
              <a:defRPr/>
            </a:pPr>
            <a:r>
              <a:rPr lang="zh-CN" altLang="en-US" sz="3600" b="1" kern="2000" spc="1200" dirty="0">
                <a:solidFill>
                  <a:srgbClr val="C00000"/>
                </a:solidFill>
                <a:sym typeface="+mn-ea"/>
              </a:rPr>
              <a:t>常揉食指肠胃好</a:t>
            </a:r>
            <a:endParaRPr lang="en-US" altLang="zh-CN" sz="3600" b="1" kern="2000" spc="1200" dirty="0">
              <a:solidFill>
                <a:srgbClr val="C00000"/>
              </a:solidFill>
              <a:sym typeface="+mn-ea"/>
            </a:endParaRPr>
          </a:p>
          <a:p>
            <a:pPr algn="ctr">
              <a:defRPr/>
            </a:pPr>
            <a:r>
              <a:rPr lang="zh-CN" altLang="en-US" sz="3600" b="1" kern="2000" spc="1200" dirty="0">
                <a:solidFill>
                  <a:srgbClr val="C00000"/>
                </a:solidFill>
                <a:sym typeface="+mn-ea"/>
              </a:rPr>
              <a:t>常揉中指能强心</a:t>
            </a:r>
            <a:endParaRPr lang="en-US" altLang="zh-CN" sz="3600" b="1" kern="2000" spc="1200" dirty="0">
              <a:solidFill>
                <a:srgbClr val="C00000"/>
              </a:solidFill>
              <a:sym typeface="+mn-ea"/>
            </a:endParaRPr>
          </a:p>
          <a:p>
            <a:pPr algn="ctr">
              <a:defRPr/>
            </a:pPr>
            <a:r>
              <a:rPr lang="zh-CN" altLang="en-US" sz="3600" b="1" kern="2000" spc="1200" dirty="0">
                <a:solidFill>
                  <a:srgbClr val="C00000"/>
                </a:solidFill>
                <a:sym typeface="+mn-ea"/>
              </a:rPr>
              <a:t>常揉环指肝平安</a:t>
            </a:r>
            <a:endParaRPr lang="en-US" altLang="zh-CN" sz="3600" b="1" kern="2000" spc="1200" dirty="0">
              <a:solidFill>
                <a:srgbClr val="C00000"/>
              </a:solidFill>
              <a:sym typeface="+mn-ea"/>
            </a:endParaRPr>
          </a:p>
          <a:p>
            <a:pPr algn="ctr">
              <a:defRPr/>
            </a:pPr>
            <a:r>
              <a:rPr lang="zh-CN" altLang="en-US" sz="3600" b="1" kern="2000" spc="1200" dirty="0">
                <a:solidFill>
                  <a:srgbClr val="C00000"/>
                </a:solidFill>
                <a:sym typeface="+mn-ea"/>
              </a:rPr>
              <a:t>常揉小指壮双肾</a:t>
            </a:r>
            <a:endParaRPr lang="en-US" altLang="zh-CN" sz="3600" b="1" kern="2000" spc="1200" dirty="0">
              <a:solidFill>
                <a:srgbClr val="C00000"/>
              </a:solidFill>
              <a:sym typeface="+mn-ea"/>
            </a:endParaRPr>
          </a:p>
          <a:p>
            <a:pPr algn="ctr">
              <a:defRPr/>
            </a:pPr>
            <a:r>
              <a:rPr lang="zh-CN" altLang="en-US" sz="3600" b="1" kern="2000" spc="1200" dirty="0">
                <a:solidFill>
                  <a:srgbClr val="C00000"/>
                </a:solidFill>
                <a:sym typeface="+mn-ea"/>
              </a:rPr>
              <a:t>手指脚趾多揉揉</a:t>
            </a:r>
            <a:endParaRPr lang="en-US" altLang="zh-CN" sz="3600" b="1" kern="2000" spc="1200" dirty="0">
              <a:solidFill>
                <a:srgbClr val="C00000"/>
              </a:solidFill>
              <a:sym typeface="+mn-ea"/>
            </a:endParaRPr>
          </a:p>
          <a:p>
            <a:pPr algn="ctr">
              <a:defRPr/>
            </a:pPr>
            <a:r>
              <a:rPr lang="zh-CN" altLang="en-US" sz="3600" b="1" kern="2000" spc="1200" dirty="0">
                <a:solidFill>
                  <a:srgbClr val="C00000"/>
                </a:solidFill>
                <a:sym typeface="+mn-ea"/>
              </a:rPr>
              <a:t>失眠多梦不用愁</a:t>
            </a:r>
            <a:endParaRPr lang="en-US" altLang="zh-CN" sz="3600" b="1" kern="2000" spc="1200" dirty="0">
              <a:solidFill>
                <a:srgbClr val="C00000"/>
              </a:solidFill>
              <a:sym typeface="+mn-ea"/>
            </a:endParaRPr>
          </a:p>
          <a:p>
            <a:pPr algn="ctr">
              <a:defRPr/>
            </a:pPr>
            <a:r>
              <a:rPr lang="zh-CN" altLang="en-US" sz="3600" b="1" kern="2000" spc="1200" dirty="0">
                <a:solidFill>
                  <a:srgbClr val="C00000"/>
                </a:solidFill>
                <a:sym typeface="+mn-ea"/>
              </a:rPr>
              <a:t>手指脚趾多揉揉</a:t>
            </a:r>
            <a:endParaRPr lang="en-US" altLang="zh-CN" sz="3600" b="1" kern="2000" spc="1200" dirty="0">
              <a:solidFill>
                <a:srgbClr val="C00000"/>
              </a:solidFill>
              <a:sym typeface="+mn-ea"/>
            </a:endParaRPr>
          </a:p>
          <a:p>
            <a:pPr algn="ctr">
              <a:defRPr/>
            </a:pPr>
            <a:r>
              <a:rPr lang="zh-CN" altLang="en-US" sz="3600" b="1" kern="2000" spc="1200" dirty="0">
                <a:solidFill>
                  <a:srgbClr val="C00000"/>
                </a:solidFill>
                <a:sym typeface="+mn-ea"/>
              </a:rPr>
              <a:t>大病小病不用愁</a:t>
            </a:r>
          </a:p>
        </p:txBody>
      </p:sp>
      <p:pic>
        <p:nvPicPr>
          <p:cNvPr id="3" name="Picture 5" descr="VCL82S09@]95CG_@0AM4VKT"/>
          <p:cNvPicPr>
            <a:picLocks noChangeAspect="1" noChangeArrowheads="1"/>
          </p:cNvPicPr>
          <p:nvPr/>
        </p:nvPicPr>
        <p:blipFill>
          <a:blip r:embed="rId2" cstate="print"/>
          <a:srcRect/>
          <a:stretch>
            <a:fillRect/>
          </a:stretch>
        </p:blipFill>
        <p:spPr bwMode="auto">
          <a:xfrm>
            <a:off x="6156176" y="260648"/>
            <a:ext cx="2209800" cy="45720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solidFill>
                  <a:srgbClr val="FF0000"/>
                </a:solidFill>
              </a:rPr>
              <a:t>祝大家平安健康！</a:t>
            </a:r>
            <a:endParaRPr lang="zh-CN" altLang="en-US" dirty="0">
              <a:solidFill>
                <a:srgbClr val="FF0000"/>
              </a:solidFill>
            </a:endParaRPr>
          </a:p>
        </p:txBody>
      </p:sp>
      <p:pic>
        <p:nvPicPr>
          <p:cNvPr id="7" name="Picture 14" descr="ntk-1344-25282"/>
          <p:cNvPicPr>
            <a:picLocks noGrp="1" noChangeAspect="1" noChangeArrowheads="1"/>
          </p:cNvPicPr>
          <p:nvPr>
            <p:ph idx="1"/>
          </p:nvPr>
        </p:nvPicPr>
        <p:blipFill>
          <a:blip r:embed="rId2" cstate="print"/>
          <a:srcRect/>
          <a:stretch>
            <a:fillRect/>
          </a:stretch>
        </p:blipFill>
        <p:spPr bwMode="auto">
          <a:xfrm>
            <a:off x="0" y="3722914"/>
            <a:ext cx="5016137" cy="3135086"/>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508104" y="2060848"/>
            <a:ext cx="3368675" cy="4572000"/>
          </a:xfrm>
          <a:prstGeom prst="rect">
            <a:avLst/>
          </a:prstGeom>
          <a:noFill/>
          <a:ln w="9525">
            <a:noFill/>
            <a:miter lim="800000"/>
            <a:headEnd/>
            <a:tailEnd/>
          </a:ln>
        </p:spPr>
      </p:pic>
      <p:sp>
        <p:nvSpPr>
          <p:cNvPr id="9" name="TextBox 8"/>
          <p:cNvSpPr txBox="1"/>
          <p:nvPr/>
        </p:nvSpPr>
        <p:spPr>
          <a:xfrm>
            <a:off x="1187624" y="1628800"/>
            <a:ext cx="2880320" cy="1446550"/>
          </a:xfrm>
          <a:prstGeom prst="rect">
            <a:avLst/>
          </a:prstGeom>
          <a:noFill/>
        </p:spPr>
        <p:txBody>
          <a:bodyPr wrap="square" rtlCol="0">
            <a:spAutoFit/>
          </a:bodyPr>
          <a:lstStyle/>
          <a:p>
            <a:r>
              <a:rPr lang="zh-CN" altLang="en-US" sz="8800" dirty="0" smtClean="0">
                <a:solidFill>
                  <a:srgbClr val="FF0000"/>
                </a:solidFill>
                <a:latin typeface="隶书" pitchFamily="49" charset="-122"/>
                <a:ea typeface="隶书" pitchFamily="49" charset="-122"/>
              </a:rPr>
              <a:t>再见</a:t>
            </a:r>
            <a:endParaRPr lang="zh-CN" altLang="en-US" sz="8800" dirty="0">
              <a:solidFill>
                <a:srgbClr val="FF0000"/>
              </a:solidFill>
              <a:latin typeface="隶书" pitchFamily="49" charset="-122"/>
              <a:ea typeface="隶书"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265113" indent="-265113"/>
            <a:r>
              <a:rPr lang="en-US" altLang="zh-CN" dirty="0" smtClean="0">
                <a:ea typeface="微软雅黑" pitchFamily="34" charset="-122"/>
              </a:rPr>
              <a:t>ILO</a:t>
            </a:r>
            <a:r>
              <a:rPr lang="zh-CN" altLang="en-US" dirty="0" smtClean="0">
                <a:ea typeface="微软雅黑" pitchFamily="34" charset="-122"/>
              </a:rPr>
              <a:t>指出，全球每年因职业病造成的经济损失高达</a:t>
            </a:r>
            <a:r>
              <a:rPr lang="en-US" altLang="zh-CN" dirty="0" smtClean="0">
                <a:ea typeface="微软雅黑" pitchFamily="34" charset="-122"/>
              </a:rPr>
              <a:t>1.25</a:t>
            </a:r>
            <a:r>
              <a:rPr lang="zh-CN" altLang="en-US" dirty="0" smtClean="0">
                <a:ea typeface="微软雅黑" pitchFamily="34" charset="-122"/>
              </a:rPr>
              <a:t>万亿美元，约占全球</a:t>
            </a:r>
            <a:r>
              <a:rPr lang="en-US" altLang="zh-CN" dirty="0" smtClean="0">
                <a:ea typeface="微软雅黑" pitchFamily="34" charset="-122"/>
              </a:rPr>
              <a:t>GDP</a:t>
            </a:r>
            <a:r>
              <a:rPr lang="zh-CN" altLang="en-US" dirty="0" smtClean="0">
                <a:ea typeface="微软雅黑" pitchFamily="34" charset="-122"/>
              </a:rPr>
              <a:t>的</a:t>
            </a:r>
            <a:r>
              <a:rPr lang="en-US" altLang="zh-CN" dirty="0" smtClean="0">
                <a:ea typeface="微软雅黑" pitchFamily="34" charset="-122"/>
              </a:rPr>
              <a:t>4%</a:t>
            </a:r>
          </a:p>
          <a:p>
            <a:pPr marL="265113" indent="-265113"/>
            <a:r>
              <a:rPr lang="zh-CN" altLang="en-US" dirty="0" smtClean="0">
                <a:ea typeface="微软雅黑" pitchFamily="34" charset="-122"/>
              </a:rPr>
              <a:t>研究表明，平均一例尘肺病人每年经济损失约为</a:t>
            </a:r>
            <a:r>
              <a:rPr lang="en-US" altLang="zh-CN" dirty="0" smtClean="0">
                <a:ea typeface="微软雅黑" pitchFamily="34" charset="-122"/>
              </a:rPr>
              <a:t>3.41</a:t>
            </a:r>
            <a:r>
              <a:rPr lang="zh-CN" altLang="en-US" dirty="0" smtClean="0">
                <a:ea typeface="微软雅黑" pitchFamily="34" charset="-122"/>
              </a:rPr>
              <a:t>万元，估计每年直接经济损失可达</a:t>
            </a:r>
            <a:r>
              <a:rPr lang="en-US" altLang="zh-CN" dirty="0" smtClean="0">
                <a:ea typeface="微软雅黑" pitchFamily="34" charset="-122"/>
              </a:rPr>
              <a:t>140</a:t>
            </a:r>
            <a:r>
              <a:rPr lang="zh-CN" altLang="en-US" dirty="0" smtClean="0">
                <a:ea typeface="微软雅黑" pitchFamily="34" charset="-122"/>
              </a:rPr>
              <a:t>多亿元</a:t>
            </a:r>
          </a:p>
          <a:p>
            <a:pPr marL="265113" indent="-265113"/>
            <a:r>
              <a:rPr lang="zh-CN" altLang="en-US" dirty="0" smtClean="0">
                <a:ea typeface="微软雅黑" pitchFamily="34" charset="-122"/>
              </a:rPr>
              <a:t>中国职业安全健康协会粗略估算，每年我国因职业病、工伤事故产生的直接经济损失达</a:t>
            </a:r>
            <a:r>
              <a:rPr lang="en-US" altLang="zh-CN" dirty="0" smtClean="0">
                <a:ea typeface="微软雅黑" pitchFamily="34" charset="-122"/>
              </a:rPr>
              <a:t>1000</a:t>
            </a:r>
            <a:r>
              <a:rPr lang="zh-CN" altLang="en-US" dirty="0" smtClean="0">
                <a:ea typeface="微软雅黑" pitchFamily="34" charset="-122"/>
              </a:rPr>
              <a:t>亿元，间接经济损失</a:t>
            </a:r>
            <a:r>
              <a:rPr lang="en-US" altLang="zh-CN" dirty="0" smtClean="0">
                <a:ea typeface="微软雅黑" pitchFamily="34" charset="-122"/>
              </a:rPr>
              <a:t>2000</a:t>
            </a:r>
            <a:r>
              <a:rPr lang="zh-CN" altLang="en-US" dirty="0" smtClean="0">
                <a:ea typeface="微软雅黑" pitchFamily="34" charset="-122"/>
              </a:rPr>
              <a:t>亿元</a:t>
            </a:r>
          </a:p>
          <a:p>
            <a:endParaRPr lang="zh-CN" altLang="en-US" dirty="0"/>
          </a:p>
        </p:txBody>
      </p:sp>
      <p:sp>
        <p:nvSpPr>
          <p:cNvPr id="3" name="标题 2"/>
          <p:cNvSpPr>
            <a:spLocks noGrp="1"/>
          </p:cNvSpPr>
          <p:nvPr>
            <p:ph type="title"/>
          </p:nvPr>
        </p:nvSpPr>
        <p:spPr/>
        <p:txBody>
          <a:bodyPr>
            <a:normAutofit/>
          </a:bodyPr>
          <a:lstStyle/>
          <a:p>
            <a:r>
              <a:rPr lang="zh-CN" altLang="en-US" sz="3600" b="0" dirty="0" smtClean="0">
                <a:solidFill>
                  <a:srgbClr val="FF0000"/>
                </a:solidFill>
                <a:effectLst>
                  <a:outerShdw blurRad="38100" dist="38100" dir="2700000" algn="tl">
                    <a:srgbClr val="FFFFFF"/>
                  </a:outerShdw>
                </a:effectLst>
                <a:ea typeface="微软雅黑" pitchFamily="34" charset="-122"/>
              </a:rPr>
              <a:t>职业病造成的经济损失严重</a:t>
            </a:r>
            <a:endParaRPr lang="zh-CN" altLang="en-US" sz="3600" b="0"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Concourse</Template>
  <TotalTime>1072</TotalTime>
  <Words>4174</Words>
  <Application>Microsoft Office PowerPoint</Application>
  <PresentationFormat>全屏显示(4:3)</PresentationFormat>
  <Paragraphs>386</Paragraphs>
  <Slides>84</Slides>
  <Notes>6</Notes>
  <HiddenSlides>6</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84</vt:i4>
      </vt:variant>
    </vt:vector>
  </HeadingPairs>
  <TitlesOfParts>
    <vt:vector size="88" baseType="lpstr">
      <vt:lpstr>聚合</vt:lpstr>
      <vt:lpstr>位图图像</vt:lpstr>
      <vt:lpstr>Document</vt:lpstr>
      <vt:lpstr>文档</vt:lpstr>
      <vt:lpstr>   职业健康知识培训</vt:lpstr>
      <vt:lpstr>职业病基本概念</vt:lpstr>
      <vt:lpstr>职业病</vt:lpstr>
      <vt:lpstr>幻灯片 4</vt:lpstr>
      <vt:lpstr>全国职业病发病形势</vt:lpstr>
      <vt:lpstr>幻灯片 6</vt:lpstr>
      <vt:lpstr>幻灯片 7</vt:lpstr>
      <vt:lpstr>幻灯片 8</vt:lpstr>
      <vt:lpstr>职业病造成的经济损失严重</vt:lpstr>
      <vt:lpstr>幻灯片 10</vt:lpstr>
      <vt:lpstr>职业病造成劳动者的终身痛苦</vt:lpstr>
      <vt:lpstr>“我还年轻，我不想死”一个19岁女工的悲惨呼叫</vt:lpstr>
      <vt:lpstr>怀揣着希望而去，收获的却是与油漆相伴下的再生障碍性贫血。至此，这位刚过２０岁生日的花季女孩，已躺在广西工人医院的病床上达２７０多天。</vt:lpstr>
      <vt:lpstr>毒作用共同特点</vt:lpstr>
      <vt:lpstr>幻灯片 15</vt:lpstr>
      <vt:lpstr>幻灯片 16</vt:lpstr>
      <vt:lpstr>幻灯片 17</vt:lpstr>
      <vt:lpstr>幻灯片 18</vt:lpstr>
      <vt:lpstr>幻灯片 19</vt:lpstr>
      <vt:lpstr>幻灯片 20</vt:lpstr>
      <vt:lpstr>职业病分类和目录解读</vt:lpstr>
      <vt:lpstr>职业性尘肺病及其他呼吸系统疾病做了哪些调整？</vt:lpstr>
      <vt:lpstr>职业性皮肤病、眼病及耳鼻喉口腔疾病做了哪些调整？</vt:lpstr>
      <vt:lpstr>职业性化学中毒做了哪些调整？</vt:lpstr>
      <vt:lpstr>物理因素所致职业病及职业性放射性疾病分别做了哪些调整？</vt:lpstr>
      <vt:lpstr>职业性传染病做了哪些调整？ </vt:lpstr>
      <vt:lpstr>职业性肿瘤做了哪些调整？  </vt:lpstr>
      <vt:lpstr>《职业病分类》和目录简介</vt:lpstr>
      <vt:lpstr>幻灯片 29</vt:lpstr>
      <vt:lpstr>幻灯片 30</vt:lpstr>
      <vt:lpstr>幻灯片 31</vt:lpstr>
      <vt:lpstr>《高毒物品名录》简介</vt:lpstr>
      <vt:lpstr>幻灯片 33</vt:lpstr>
      <vt:lpstr>如何判定是否患有职业病？ </vt:lpstr>
      <vt:lpstr>职业病人享受什么待遇？  </vt:lpstr>
      <vt:lpstr>职业病防治法 第三章 劳动过程中的防护与管理 </vt:lpstr>
      <vt:lpstr>幻灯片 37</vt:lpstr>
      <vt:lpstr>幻灯片 38</vt:lpstr>
      <vt:lpstr>幻灯片 39</vt:lpstr>
      <vt:lpstr>幻灯片 40</vt:lpstr>
      <vt:lpstr>幻灯片 41</vt:lpstr>
      <vt:lpstr>第四章 职业病诊断与职业病病人保障 </vt:lpstr>
      <vt:lpstr>幻灯片 43</vt:lpstr>
      <vt:lpstr>幻灯片 44</vt:lpstr>
      <vt:lpstr>幻灯片 45</vt:lpstr>
      <vt:lpstr>幻灯片 46</vt:lpstr>
      <vt:lpstr>幻灯片 47</vt:lpstr>
      <vt:lpstr>进行急救术培训的必要性</vt:lpstr>
      <vt:lpstr>进行急救术培训的必要性</vt:lpstr>
      <vt:lpstr>       时间就是生命 </vt:lpstr>
      <vt:lpstr>CPR(现场心肺复苏术）</vt:lpstr>
      <vt:lpstr>判断意识</vt:lpstr>
      <vt:lpstr>摆体位 </vt:lpstr>
      <vt:lpstr>幻灯片 54</vt:lpstr>
      <vt:lpstr>心跳停止判断</vt:lpstr>
      <vt:lpstr>清  除  异  物 </vt:lpstr>
      <vt:lpstr>压头抬颚、舌和会厌抬举、 解除阻塞</vt:lpstr>
      <vt:lpstr>口对口人工呼吸 </vt:lpstr>
      <vt:lpstr>   两乳头间</vt:lpstr>
      <vt:lpstr>错误：手掌交叉重叠 </vt:lpstr>
      <vt:lpstr>幻灯片 61</vt:lpstr>
      <vt:lpstr>正确按压姿势示意图 </vt:lpstr>
      <vt:lpstr>+-</vt:lpstr>
      <vt:lpstr>　王均瑶的最后一站 </vt:lpstr>
      <vt:lpstr>幻灯片 65</vt:lpstr>
      <vt:lpstr>幻灯片 66</vt:lpstr>
      <vt:lpstr>幻灯片 67</vt:lpstr>
      <vt:lpstr>高血压——无声的杀手         高血压形成因素</vt:lpstr>
      <vt:lpstr>高血压是如何界定的？</vt:lpstr>
      <vt:lpstr>幻灯片 70</vt:lpstr>
      <vt:lpstr>脑中风及脑出血</vt:lpstr>
      <vt:lpstr>幻灯片 72</vt:lpstr>
      <vt:lpstr>小中风</vt:lpstr>
      <vt:lpstr>脑出血</vt:lpstr>
      <vt:lpstr>脑出血的诱因</vt:lpstr>
      <vt:lpstr>脑出血的诱因</vt:lpstr>
      <vt:lpstr>脑出血的症状警告</vt:lpstr>
      <vt:lpstr>幻灯片 78</vt:lpstr>
      <vt:lpstr>三大养生穴</vt:lpstr>
      <vt:lpstr>  合谷穴(止痛穴)</vt:lpstr>
      <vt:lpstr>   内关穴(急救穴)</vt:lpstr>
      <vt:lpstr>    足三里(长寿穴)</vt:lpstr>
      <vt:lpstr>幻灯片 83</vt:lpstr>
      <vt:lpstr>祝大家平安健康！</vt:lpstr>
    </vt:vector>
  </TitlesOfParts>
  <Company>Lenovo (Beijing)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职业病与职业病防治</dc:title>
  <dc:creator>tonzoc</dc:creator>
  <cp:lastModifiedBy>unknown</cp:lastModifiedBy>
  <cp:revision>92</cp:revision>
  <dcterms:created xsi:type="dcterms:W3CDTF">2014-07-08T05:47:13Z</dcterms:created>
  <dcterms:modified xsi:type="dcterms:W3CDTF">2017-11-23T03:28:30Z</dcterms:modified>
</cp:coreProperties>
</file>